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46"/>
  </p:notesMasterIdLst>
  <p:sldIdLst>
    <p:sldId id="298" r:id="rId2"/>
    <p:sldId id="302" r:id="rId3"/>
    <p:sldId id="256" r:id="rId4"/>
    <p:sldId id="262" r:id="rId5"/>
    <p:sldId id="257" r:id="rId6"/>
    <p:sldId id="258" r:id="rId7"/>
    <p:sldId id="259" r:id="rId8"/>
    <p:sldId id="260" r:id="rId9"/>
    <p:sldId id="261" r:id="rId10"/>
    <p:sldId id="263" r:id="rId11"/>
    <p:sldId id="264" r:id="rId12"/>
    <p:sldId id="265" r:id="rId13"/>
    <p:sldId id="266" r:id="rId14"/>
    <p:sldId id="267" r:id="rId15"/>
    <p:sldId id="292" r:id="rId16"/>
    <p:sldId id="268" r:id="rId17"/>
    <p:sldId id="269" r:id="rId18"/>
    <p:sldId id="270" r:id="rId19"/>
    <p:sldId id="271" r:id="rId20"/>
    <p:sldId id="272" r:id="rId21"/>
    <p:sldId id="276" r:id="rId22"/>
    <p:sldId id="277" r:id="rId23"/>
    <p:sldId id="278" r:id="rId24"/>
    <p:sldId id="280" r:id="rId25"/>
    <p:sldId id="279" r:id="rId26"/>
    <p:sldId id="273" r:id="rId27"/>
    <p:sldId id="281" r:id="rId28"/>
    <p:sldId id="284" r:id="rId29"/>
    <p:sldId id="282" r:id="rId30"/>
    <p:sldId id="283" r:id="rId31"/>
    <p:sldId id="285" r:id="rId32"/>
    <p:sldId id="286" r:id="rId33"/>
    <p:sldId id="288" r:id="rId34"/>
    <p:sldId id="287" r:id="rId35"/>
    <p:sldId id="289" r:id="rId36"/>
    <p:sldId id="290" r:id="rId37"/>
    <p:sldId id="291" r:id="rId38"/>
    <p:sldId id="293" r:id="rId39"/>
    <p:sldId id="294" r:id="rId40"/>
    <p:sldId id="295" r:id="rId41"/>
    <p:sldId id="296" r:id="rId42"/>
    <p:sldId id="297" r:id="rId43"/>
    <p:sldId id="301" r:id="rId44"/>
    <p:sldId id="300"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15" autoAdjust="0"/>
    <p:restoredTop sz="95027" autoAdjust="0"/>
  </p:normalViewPr>
  <p:slideViewPr>
    <p:cSldViewPr>
      <p:cViewPr varScale="1">
        <p:scale>
          <a:sx n="70" d="100"/>
          <a:sy n="70" d="100"/>
        </p:scale>
        <p:origin x="10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48AF2-4409-47BD-8C3E-9C75E5E24BD3}" type="datetimeFigureOut">
              <a:rPr lang="ru-RU" smtClean="0"/>
              <a:t>13.08.2019</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56A218-3839-433A-BFA7-154611F284F2}" type="slidenum">
              <a:rPr lang="ru-RU" smtClean="0"/>
              <a:t>‹#›</a:t>
            </a:fld>
            <a:endParaRPr lang="ru-RU"/>
          </a:p>
        </p:txBody>
      </p:sp>
    </p:spTree>
    <p:extLst>
      <p:ext uri="{BB962C8B-B14F-4D97-AF65-F5344CB8AC3E}">
        <p14:creationId xmlns:p14="http://schemas.microsoft.com/office/powerpoint/2010/main" val="797032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155884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18067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134497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273635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2945484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298763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75470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44952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2266637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110873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9BF74057-C0FD-445F-BD56-3021DD934274}" type="datetimeFigureOut">
              <a:rPr lang="ru-RU" smtClean="0"/>
              <a:pPr/>
              <a:t>13.08.2019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C4F4A9-FD70-4D0F-BF51-BAD5DCB40A2B}" type="slidenum">
              <a:rPr lang="ru-RU" smtClean="0"/>
              <a:pPr/>
              <a:t>‹#›</a:t>
            </a:fld>
            <a:endParaRPr lang="ru-RU"/>
          </a:p>
        </p:txBody>
      </p:sp>
    </p:spTree>
    <p:extLst>
      <p:ext uri="{BB962C8B-B14F-4D97-AF65-F5344CB8AC3E}">
        <p14:creationId xmlns:p14="http://schemas.microsoft.com/office/powerpoint/2010/main" val="385130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F74057-C0FD-445F-BD56-3021DD934274}" type="datetimeFigureOut">
              <a:rPr lang="ru-RU" smtClean="0"/>
              <a:pPr/>
              <a:t>13.08.2019</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4F4A9-FD70-4D0F-BF51-BAD5DCB40A2B}" type="slidenum">
              <a:rPr lang="ru-RU" smtClean="0"/>
              <a:pPr/>
              <a:t>‹#›</a:t>
            </a:fld>
            <a:endParaRPr lang="ru-RU"/>
          </a:p>
        </p:txBody>
      </p:sp>
    </p:spTree>
    <p:extLst>
      <p:ext uri="{BB962C8B-B14F-4D97-AF65-F5344CB8AC3E}">
        <p14:creationId xmlns:p14="http://schemas.microsoft.com/office/powerpoint/2010/main" val="308100804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s.talapova@gmail.co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umc.chel-edu.ru/vebinary1/zapis-vebinarov.php" TargetMode="External"/><Relationship Id="rId2" Type="http://schemas.openxmlformats.org/officeDocument/2006/relationships/hyperlink" Target="http://umc.chel-edu.ru/services/materialy-soveshanij/"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2278" y="1934942"/>
            <a:ext cx="7886700" cy="4351338"/>
          </a:xfrm>
        </p:spPr>
        <p:txBody>
          <a:bodyPr>
            <a:normAutofit/>
          </a:bodyPr>
          <a:lstStyle/>
          <a:p>
            <a:pPr marL="0" indent="0" algn="ctr">
              <a:buNone/>
            </a:pPr>
            <a:r>
              <a:rPr lang="ru-RU" sz="3600" b="1" dirty="0">
                <a:solidFill>
                  <a:srgbClr val="FF0000"/>
                </a:solidFill>
                <a:latin typeface="Times New Roman" panose="02020603050405020304" pitchFamily="18" charset="0"/>
                <a:ea typeface="+mj-ea"/>
                <a:cs typeface="Times New Roman" panose="02020603050405020304" pitchFamily="18" charset="0"/>
              </a:rPr>
              <a:t>ОНЛАЙН-ВЕБИНАР</a:t>
            </a:r>
          </a:p>
          <a:p>
            <a:pPr marL="0" indent="0" algn="ctr">
              <a:buNone/>
            </a:pPr>
            <a:endParaRPr lang="ru-RU" sz="3000" b="1" dirty="0" smtClean="0">
              <a:solidFill>
                <a:schemeClr val="accent1">
                  <a:lumMod val="50000"/>
                </a:schemeClr>
              </a:solidFill>
              <a:latin typeface="Times New Roman" panose="02020603050405020304" pitchFamily="18" charset="0"/>
              <a:ea typeface="+mj-ea"/>
              <a:cs typeface="Times New Roman" panose="02020603050405020304" pitchFamily="18" charset="0"/>
            </a:endParaRPr>
          </a:p>
          <a:p>
            <a:pPr marL="0" indent="0" algn="ctr">
              <a:buNone/>
            </a:pPr>
            <a:r>
              <a:rPr lang="ru-RU" sz="3000" b="1" dirty="0" smtClean="0">
                <a:solidFill>
                  <a:schemeClr val="accent1">
                    <a:lumMod val="50000"/>
                  </a:schemeClr>
                </a:solidFill>
                <a:latin typeface="Times New Roman" panose="02020603050405020304" pitchFamily="18" charset="0"/>
                <a:ea typeface="+mj-ea"/>
                <a:cs typeface="Times New Roman" panose="02020603050405020304" pitchFamily="18" charset="0"/>
              </a:rPr>
              <a:t>«</a:t>
            </a:r>
            <a:r>
              <a:rPr lang="ru-RU" sz="3000" b="1" dirty="0">
                <a:solidFill>
                  <a:schemeClr val="accent1">
                    <a:lumMod val="50000"/>
                  </a:schemeClr>
                </a:solidFill>
                <a:latin typeface="Times New Roman" panose="02020603050405020304" pitchFamily="18" charset="0"/>
                <a:ea typeface="+mj-ea"/>
                <a:cs typeface="Times New Roman" panose="02020603050405020304" pitchFamily="18" charset="0"/>
              </a:rPr>
              <a:t>Ревизия нормативной локальной базы общеобразовательной организации по использованию модуля МСОКО АИС СГО в оценке качества </a:t>
            </a:r>
            <a:r>
              <a:rPr lang="ru-RU" sz="3000" b="1" dirty="0" smtClean="0">
                <a:solidFill>
                  <a:schemeClr val="accent1">
                    <a:lumMod val="50000"/>
                  </a:schemeClr>
                </a:solidFill>
                <a:latin typeface="Times New Roman" panose="02020603050405020304" pitchFamily="18" charset="0"/>
                <a:ea typeface="+mj-ea"/>
                <a:cs typeface="Times New Roman" panose="02020603050405020304" pitchFamily="18" charset="0"/>
              </a:rPr>
              <a:t>образования»</a:t>
            </a:r>
            <a:endParaRPr lang="ru-RU" sz="3000" b="1" dirty="0">
              <a:solidFill>
                <a:schemeClr val="accent1">
                  <a:lumMod val="50000"/>
                </a:schemeClr>
              </a:solidFill>
              <a:latin typeface="Times New Roman" panose="02020603050405020304" pitchFamily="18" charset="0"/>
              <a:ea typeface="+mj-ea"/>
              <a:cs typeface="Times New Roman" panose="02020603050405020304" pitchFamily="18" charset="0"/>
            </a:endParaRPr>
          </a:p>
        </p:txBody>
      </p:sp>
      <p:grpSp>
        <p:nvGrpSpPr>
          <p:cNvPr id="4" name="Группа 3"/>
          <p:cNvGrpSpPr/>
          <p:nvPr/>
        </p:nvGrpSpPr>
        <p:grpSpPr>
          <a:xfrm>
            <a:off x="2699792" y="188640"/>
            <a:ext cx="3857415" cy="1408844"/>
            <a:chOff x="3687939" y="62334"/>
            <a:chExt cx="4225029" cy="1891528"/>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7939" y="62334"/>
              <a:ext cx="4153021" cy="1891528"/>
            </a:xfrm>
            <a:prstGeom prst="rect">
              <a:avLst/>
            </a:prstGeom>
          </p:spPr>
        </p:pic>
        <p:sp>
          <p:nvSpPr>
            <p:cNvPr id="6" name="Прямоугольник 5"/>
            <p:cNvSpPr/>
            <p:nvPr/>
          </p:nvSpPr>
          <p:spPr>
            <a:xfrm>
              <a:off x="4752154" y="912168"/>
              <a:ext cx="2952328" cy="62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700"/>
            </a:p>
          </p:txBody>
        </p:sp>
        <p:sp>
          <p:nvSpPr>
            <p:cNvPr id="7" name="Прямоугольник 6"/>
            <p:cNvSpPr/>
            <p:nvPr/>
          </p:nvSpPr>
          <p:spPr>
            <a:xfrm>
              <a:off x="5464696" y="275576"/>
              <a:ext cx="2448272" cy="492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700"/>
            </a:p>
          </p:txBody>
        </p:sp>
        <p:sp>
          <p:nvSpPr>
            <p:cNvPr id="8" name="TextBox 7"/>
            <p:cNvSpPr txBox="1"/>
            <p:nvPr/>
          </p:nvSpPr>
          <p:spPr>
            <a:xfrm>
              <a:off x="5040184" y="275574"/>
              <a:ext cx="2196923" cy="557852"/>
            </a:xfrm>
            <a:prstGeom prst="rect">
              <a:avLst/>
            </a:prstGeom>
            <a:noFill/>
          </p:spPr>
          <p:txBody>
            <a:bodyPr wrap="square" rtlCol="0">
              <a:spAutoFit/>
            </a:bodyPr>
            <a:lstStyle/>
            <a:p>
              <a:endParaRPr lang="ru-RU" sz="900" b="1" dirty="0" smtClean="0">
                <a:solidFill>
                  <a:srgbClr val="003463"/>
                </a:solidFill>
                <a:latin typeface="Arial" pitchFamily="34" charset="0"/>
                <a:cs typeface="Arial" pitchFamily="34" charset="0"/>
              </a:endParaRPr>
            </a:p>
            <a:p>
              <a:pPr algn="ctr"/>
              <a:r>
                <a:rPr lang="ru-RU" sz="1200" b="1" dirty="0" smtClean="0">
                  <a:solidFill>
                    <a:srgbClr val="003463"/>
                  </a:solidFill>
                  <a:latin typeface="Arial" pitchFamily="34" charset="0"/>
                  <a:cs typeface="Arial" pitchFamily="34" charset="0"/>
                </a:rPr>
                <a:t>МБУ </a:t>
              </a:r>
              <a:r>
                <a:rPr lang="ru-RU" sz="1200" b="1" dirty="0">
                  <a:solidFill>
                    <a:srgbClr val="003463"/>
                  </a:solidFill>
                  <a:latin typeface="Arial" pitchFamily="34" charset="0"/>
                  <a:cs typeface="Arial" pitchFamily="34" charset="0"/>
                </a:rPr>
                <a:t>ДПО</a:t>
              </a:r>
            </a:p>
          </p:txBody>
        </p:sp>
        <p:sp>
          <p:nvSpPr>
            <p:cNvPr id="9" name="TextBox 8"/>
            <p:cNvSpPr txBox="1"/>
            <p:nvPr/>
          </p:nvSpPr>
          <p:spPr>
            <a:xfrm>
              <a:off x="5005476" y="896289"/>
              <a:ext cx="2835484" cy="619836"/>
            </a:xfrm>
            <a:prstGeom prst="rect">
              <a:avLst/>
            </a:prstGeom>
            <a:noFill/>
          </p:spPr>
          <p:txBody>
            <a:bodyPr wrap="square" rtlCol="0">
              <a:spAutoFit/>
            </a:bodyPr>
            <a:lstStyle/>
            <a:p>
              <a:pPr algn="ctr"/>
              <a:r>
                <a:rPr lang="ru-RU" sz="1200" b="1" dirty="0" smtClean="0">
                  <a:solidFill>
                    <a:srgbClr val="003463"/>
                  </a:solidFill>
                  <a:latin typeface="Arial" pitchFamily="34" charset="0"/>
                  <a:cs typeface="Arial" pitchFamily="34" charset="0"/>
                </a:rPr>
                <a:t>«Центр развития образования</a:t>
              </a:r>
              <a:endParaRPr lang="ru-RU" sz="1200" b="1" dirty="0">
                <a:solidFill>
                  <a:srgbClr val="003463"/>
                </a:solidFill>
                <a:latin typeface="Arial" pitchFamily="34" charset="0"/>
                <a:cs typeface="Arial" pitchFamily="34" charset="0"/>
              </a:endParaRPr>
            </a:p>
            <a:p>
              <a:pPr algn="ctr"/>
              <a:r>
                <a:rPr lang="ru-RU" sz="1200" b="1" dirty="0" smtClean="0">
                  <a:solidFill>
                    <a:srgbClr val="003463"/>
                  </a:solidFill>
                  <a:latin typeface="Arial" pitchFamily="34" charset="0"/>
                  <a:cs typeface="Arial" pitchFamily="34" charset="0"/>
                </a:rPr>
                <a:t>города </a:t>
              </a:r>
              <a:r>
                <a:rPr lang="ru-RU" sz="1200" b="1" dirty="0">
                  <a:solidFill>
                    <a:srgbClr val="003463"/>
                  </a:solidFill>
                  <a:latin typeface="Arial" pitchFamily="34" charset="0"/>
                  <a:cs typeface="Arial" pitchFamily="34" charset="0"/>
                </a:rPr>
                <a:t>Челябинска»</a:t>
              </a:r>
            </a:p>
          </p:txBody>
        </p:sp>
      </p:grpSp>
    </p:spTree>
    <p:extLst>
      <p:ext uri="{BB962C8B-B14F-4D97-AF65-F5344CB8AC3E}">
        <p14:creationId xmlns:p14="http://schemas.microsoft.com/office/powerpoint/2010/main" val="3307935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460499"/>
          </a:xfrm>
        </p:spPr>
        <p:txBody>
          <a:bodyPr>
            <a:normAutofit fontScale="90000"/>
          </a:bodyPr>
          <a:lstStyle/>
          <a:p>
            <a:pPr algn="ctr"/>
            <a:r>
              <a:rPr lang="ru-RU" sz="31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 </a:t>
            </a: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628650" y="1812505"/>
            <a:ext cx="7886700" cy="4908203"/>
          </a:xfrm>
        </p:spPr>
        <p:txBody>
          <a:bodyPr>
            <a:normAutofit/>
          </a:bodyPr>
          <a:lstStyle/>
          <a:p>
            <a:r>
              <a:rPr lang="ru-RU" sz="2000" dirty="0" smtClean="0">
                <a:latin typeface="Times New Roman" panose="02020603050405020304" pitchFamily="18" charset="0"/>
                <a:cs typeface="Times New Roman" panose="02020603050405020304" pitchFamily="18" charset="0"/>
              </a:rPr>
              <a:t>Методические рекомендации о внутренней системе оценки качества образования в общеобразовательных организациях Челябинской области, разработанные </a:t>
            </a:r>
            <a:r>
              <a:rPr lang="ru-RU" sz="2000" dirty="0">
                <a:latin typeface="Times New Roman" panose="02020603050405020304" pitchFamily="18" charset="0"/>
                <a:cs typeface="Times New Roman" panose="02020603050405020304" pitchFamily="18" charset="0"/>
              </a:rPr>
              <a:t>ГБУ ДПО ЧИППКРО </a:t>
            </a:r>
            <a:endParaRPr lang="ru-RU" sz="2000" dirty="0" smtClean="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(Письмо </a:t>
            </a:r>
            <a:r>
              <a:rPr lang="ru-RU" sz="1800" dirty="0" err="1" smtClean="0">
                <a:latin typeface="Times New Roman" panose="02020603050405020304" pitchFamily="18" charset="0"/>
                <a:cs typeface="Times New Roman" panose="02020603050405020304" pitchFamily="18" charset="0"/>
              </a:rPr>
              <a:t>МОиН</a:t>
            </a:r>
            <a:r>
              <a:rPr lang="ru-RU" sz="1800" dirty="0" smtClean="0">
                <a:latin typeface="Times New Roman" panose="02020603050405020304" pitchFamily="18" charset="0"/>
                <a:cs typeface="Times New Roman" panose="02020603050405020304" pitchFamily="18" charset="0"/>
              </a:rPr>
              <a:t> от 22.06.2016г. № 03/5697 «О </a:t>
            </a:r>
            <a:r>
              <a:rPr lang="ru-RU" sz="1800" dirty="0">
                <a:latin typeface="Times New Roman" panose="02020603050405020304" pitchFamily="18" charset="0"/>
                <a:cs typeface="Times New Roman" panose="02020603050405020304" pitchFamily="18" charset="0"/>
              </a:rPr>
              <a:t>направлении рекомендаций </a:t>
            </a:r>
            <a:r>
              <a:rPr lang="ru-RU" sz="1800" dirty="0" smtClean="0">
                <a:latin typeface="Times New Roman" panose="02020603050405020304" pitchFamily="18" charset="0"/>
                <a:cs typeface="Times New Roman" panose="02020603050405020304" pitchFamily="18" charset="0"/>
              </a:rPr>
              <a:t>о внутренней </a:t>
            </a:r>
            <a:r>
              <a:rPr lang="ru-RU" sz="1800" dirty="0">
                <a:latin typeface="Times New Roman" panose="02020603050405020304" pitchFamily="18" charset="0"/>
                <a:cs typeface="Times New Roman" panose="02020603050405020304" pitchFamily="18" charset="0"/>
              </a:rPr>
              <a:t>системе оценки </a:t>
            </a:r>
            <a:r>
              <a:rPr lang="ru-RU" sz="1800" dirty="0" smtClean="0">
                <a:latin typeface="Times New Roman" panose="02020603050405020304" pitchFamily="18" charset="0"/>
                <a:cs typeface="Times New Roman" panose="02020603050405020304" pitchFamily="18" charset="0"/>
              </a:rPr>
              <a:t>качества образования </a:t>
            </a:r>
            <a:r>
              <a:rPr lang="ru-RU" sz="1800" dirty="0">
                <a:latin typeface="Times New Roman" panose="02020603050405020304" pitchFamily="18" charset="0"/>
                <a:cs typeface="Times New Roman" panose="02020603050405020304" pitchFamily="18" charset="0"/>
              </a:rPr>
              <a:t>в </a:t>
            </a:r>
            <a:r>
              <a:rPr lang="ru-RU" sz="1800" dirty="0" smtClean="0">
                <a:latin typeface="Times New Roman" panose="02020603050405020304" pitchFamily="18" charset="0"/>
                <a:cs typeface="Times New Roman" panose="02020603050405020304" pitchFamily="18" charset="0"/>
              </a:rPr>
              <a:t>общеобразовательных организациях </a:t>
            </a:r>
            <a:r>
              <a:rPr lang="ru-RU" sz="1800" dirty="0">
                <a:latin typeface="Times New Roman" panose="02020603050405020304" pitchFamily="18" charset="0"/>
                <a:cs typeface="Times New Roman" panose="02020603050405020304" pitchFamily="18" charset="0"/>
              </a:rPr>
              <a:t>Челябинской </a:t>
            </a:r>
            <a:r>
              <a:rPr lang="ru-RU" sz="1800" dirty="0" smtClean="0">
                <a:latin typeface="Times New Roman" panose="02020603050405020304" pitchFamily="18" charset="0"/>
                <a:cs typeface="Times New Roman" panose="02020603050405020304" pitchFamily="18" charset="0"/>
              </a:rPr>
              <a:t>области»)</a:t>
            </a:r>
          </a:p>
          <a:p>
            <a:pPr marL="0" indent="0" algn="ctr">
              <a:buNone/>
            </a:pPr>
            <a:endParaRPr lang="ru-RU" dirty="0" smtClean="0">
              <a:latin typeface="Times New Roman" panose="02020603050405020304" pitchFamily="18" charset="0"/>
              <a:cs typeface="Times New Roman" panose="02020603050405020304" pitchFamily="18" charset="0"/>
            </a:endParaRPr>
          </a:p>
          <a:p>
            <a:pPr marL="0" indent="0" algn="ctr">
              <a:buNone/>
            </a:pPr>
            <a:r>
              <a:rPr lang="ru-RU" dirty="0" smtClean="0">
                <a:latin typeface="Times New Roman" panose="02020603050405020304" pitchFamily="18" charset="0"/>
                <a:cs typeface="Times New Roman" panose="02020603050405020304" pitchFamily="18" charset="0"/>
              </a:rPr>
              <a:t>Нормативные правовые документы, определяющих перечень объектов ВСОКО</a:t>
            </a:r>
          </a:p>
          <a:p>
            <a:pPr marL="0" indent="0" algn="ctr">
              <a:buNone/>
            </a:pPr>
            <a:endParaRPr lang="ru-RU" dirty="0" smtClean="0">
              <a:latin typeface="Times New Roman" panose="02020603050405020304" pitchFamily="18" charset="0"/>
              <a:cs typeface="Times New Roman" panose="02020603050405020304" pitchFamily="18" charset="0"/>
            </a:endParaRPr>
          </a:p>
          <a:p>
            <a:pPr marL="0" indent="0" algn="ctr">
              <a:buNone/>
            </a:pPr>
            <a:r>
              <a:rPr lang="ru-RU" u="sng" dirty="0">
                <a:latin typeface="Times New Roman" panose="02020603050405020304" pitchFamily="18" charset="0"/>
                <a:cs typeface="Times New Roman" panose="02020603050405020304" pitchFamily="18" charset="0"/>
              </a:rPr>
              <a:t>Инвариантная часть ВСОКО </a:t>
            </a:r>
            <a:r>
              <a:rPr lang="ru-RU" dirty="0">
                <a:latin typeface="Times New Roman" panose="02020603050405020304" pitchFamily="18" charset="0"/>
                <a:cs typeface="Times New Roman" panose="02020603050405020304" pitchFamily="18" charset="0"/>
              </a:rPr>
              <a:t>включает обязательные </a:t>
            </a:r>
            <a:r>
              <a:rPr lang="ru-RU" dirty="0" smtClean="0">
                <a:latin typeface="Times New Roman" panose="02020603050405020304" pitchFamily="18" charset="0"/>
                <a:cs typeface="Times New Roman" panose="02020603050405020304" pitchFamily="18" charset="0"/>
              </a:rPr>
              <a:t>составляющие оценки </a:t>
            </a:r>
            <a:r>
              <a:rPr lang="ru-RU" dirty="0">
                <a:latin typeface="Times New Roman" panose="02020603050405020304" pitchFamily="18" charset="0"/>
                <a:cs typeface="Times New Roman" panose="02020603050405020304" pitchFamily="18" charset="0"/>
              </a:rPr>
              <a:t>реализации основных образовательных программ общего </a:t>
            </a:r>
            <a:r>
              <a:rPr lang="ru-RU" dirty="0" smtClean="0">
                <a:latin typeface="Times New Roman" panose="02020603050405020304" pitchFamily="18" charset="0"/>
                <a:cs typeface="Times New Roman" panose="02020603050405020304" pitchFamily="18" charset="0"/>
              </a:rPr>
              <a:t>образования </a:t>
            </a:r>
            <a:endParaRPr lang="ru-RU"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4379812" y="3490025"/>
            <a:ext cx="312367" cy="5658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4379812" y="4576408"/>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2279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u="sng" dirty="0" smtClean="0">
                <a:solidFill>
                  <a:srgbClr val="C00000"/>
                </a:solidFill>
                <a:latin typeface="Times New Roman" panose="02020603050405020304" pitchFamily="18" charset="0"/>
                <a:cs typeface="Times New Roman" panose="02020603050405020304" pitchFamily="18" charset="0"/>
              </a:rPr>
              <a:t>Примерная структура </a:t>
            </a:r>
            <a:r>
              <a:rPr lang="ru-RU" sz="2800" dirty="0" smtClean="0">
                <a:solidFill>
                  <a:srgbClr val="C00000"/>
                </a:solidFill>
                <a:latin typeface="Times New Roman" panose="02020603050405020304" pitchFamily="18" charset="0"/>
                <a:cs typeface="Times New Roman" panose="02020603050405020304" pitchFamily="18" charset="0"/>
              </a:rPr>
              <a:t/>
            </a:r>
            <a:br>
              <a:rPr lang="ru-RU" sz="2800" dirty="0" smtClean="0">
                <a:solidFill>
                  <a:srgbClr val="C00000"/>
                </a:solidFill>
                <a:latin typeface="Times New Roman" panose="02020603050405020304" pitchFamily="18" charset="0"/>
                <a:cs typeface="Times New Roman" panose="02020603050405020304" pitchFamily="18" charset="0"/>
              </a:rPr>
            </a:br>
            <a:r>
              <a:rPr lang="ru-RU" sz="2800" dirty="0" smtClean="0">
                <a:solidFill>
                  <a:srgbClr val="C00000"/>
                </a:solidFill>
                <a:latin typeface="Times New Roman" panose="02020603050405020304" pitchFamily="18" charset="0"/>
                <a:cs typeface="Times New Roman" panose="02020603050405020304" pitchFamily="18" charset="0"/>
              </a:rPr>
              <a:t>Положения о внутренней системе оценки качества образования образовательной организации</a:t>
            </a:r>
            <a:endParaRPr lang="ru-RU" sz="2800" dirty="0"/>
          </a:p>
        </p:txBody>
      </p:sp>
      <p:sp>
        <p:nvSpPr>
          <p:cNvPr id="3" name="Объект 2"/>
          <p:cNvSpPr>
            <a:spLocks noGrp="1"/>
          </p:cNvSpPr>
          <p:nvPr>
            <p:ph idx="1"/>
          </p:nvPr>
        </p:nvSpPr>
        <p:spPr/>
        <p:txBody>
          <a:bodyPr>
            <a:normAutofit lnSpcReduction="10000"/>
          </a:bodyPr>
          <a:lstStyle/>
          <a:p>
            <a:pPr marL="514350" indent="-514350">
              <a:buAutoNum type="romanUcPeriod"/>
            </a:pPr>
            <a:r>
              <a:rPr lang="ru-RU" sz="2400" dirty="0" smtClean="0">
                <a:latin typeface="Times New Roman" panose="02020603050405020304" pitchFamily="18" charset="0"/>
                <a:cs typeface="Times New Roman" panose="02020603050405020304" pitchFamily="18" charset="0"/>
              </a:rPr>
              <a:t>Общие положения.</a:t>
            </a:r>
          </a:p>
          <a:p>
            <a:pPr marL="514350" indent="-514350">
              <a:buAutoNum type="romanUcPeriod"/>
            </a:pPr>
            <a:r>
              <a:rPr lang="ru-RU" sz="2400" dirty="0">
                <a:latin typeface="Times New Roman" panose="02020603050405020304" pitchFamily="18" charset="0"/>
                <a:cs typeface="Times New Roman" panose="02020603050405020304" pitchFamily="18" charset="0"/>
              </a:rPr>
              <a:t>Основные  цели,  задачи, принципы   функционирования внутренней  системы оценки  качества   </a:t>
            </a:r>
            <a:r>
              <a:rPr lang="ru-RU" sz="2400" dirty="0" smtClean="0">
                <a:latin typeface="Times New Roman" panose="02020603050405020304" pitchFamily="18" charset="0"/>
                <a:cs typeface="Times New Roman" panose="02020603050405020304" pitchFamily="18" charset="0"/>
              </a:rPr>
              <a:t>ОО.</a:t>
            </a:r>
          </a:p>
          <a:p>
            <a:pPr marL="514350" indent="-514350">
              <a:buAutoNum type="romanUcPeriod"/>
            </a:pPr>
            <a:r>
              <a:rPr lang="ru-RU" sz="2400" dirty="0">
                <a:latin typeface="Times New Roman" panose="02020603050405020304" pitchFamily="18" charset="0"/>
                <a:cs typeface="Times New Roman" panose="02020603050405020304" pitchFamily="18" charset="0"/>
              </a:rPr>
              <a:t>Порядок организации </a:t>
            </a:r>
            <a:r>
              <a:rPr lang="ru-RU" sz="2400" dirty="0" smtClean="0">
                <a:latin typeface="Times New Roman" panose="02020603050405020304" pitchFamily="18" charset="0"/>
                <a:cs typeface="Times New Roman" panose="02020603050405020304" pitchFamily="18" charset="0"/>
              </a:rPr>
              <a:t>ВСОКО.</a:t>
            </a:r>
          </a:p>
          <a:p>
            <a:pPr marL="514350" indent="-514350">
              <a:buAutoNum type="romanUcPeriod"/>
            </a:pPr>
            <a:r>
              <a:rPr lang="ru-RU" sz="2400" dirty="0">
                <a:latin typeface="Times New Roman" panose="02020603050405020304" pitchFamily="18" charset="0"/>
                <a:cs typeface="Times New Roman" panose="02020603050405020304" pitchFamily="18" charset="0"/>
              </a:rPr>
              <a:t>Оценка реализации </a:t>
            </a:r>
            <a:r>
              <a:rPr lang="ru-RU" sz="2400" dirty="0" smtClean="0">
                <a:latin typeface="Times New Roman" panose="02020603050405020304" pitchFamily="18" charset="0"/>
                <a:cs typeface="Times New Roman" panose="02020603050405020304" pitchFamily="18" charset="0"/>
              </a:rPr>
              <a:t>основных образовательных программ.</a:t>
            </a:r>
          </a:p>
          <a:p>
            <a:pPr marL="514350" indent="-514350">
              <a:buAutoNum type="romanUcPeriod"/>
            </a:pPr>
            <a:r>
              <a:rPr lang="ru-RU" sz="2400" dirty="0" smtClean="0">
                <a:latin typeface="Times New Roman" panose="02020603050405020304" pitchFamily="18" charset="0"/>
                <a:cs typeface="Times New Roman" panose="02020603050405020304" pitchFamily="18" charset="0"/>
              </a:rPr>
              <a:t>Оценка </a:t>
            </a:r>
            <a:r>
              <a:rPr lang="ru-RU" sz="2400" dirty="0">
                <a:latin typeface="Times New Roman" panose="02020603050405020304" pitchFamily="18" charset="0"/>
                <a:cs typeface="Times New Roman" panose="02020603050405020304" pitchFamily="18" charset="0"/>
              </a:rPr>
              <a:t>условий реализации основной образовательной </a:t>
            </a:r>
            <a:r>
              <a:rPr lang="ru-RU" sz="2400" dirty="0" smtClean="0">
                <a:latin typeface="Times New Roman" panose="02020603050405020304" pitchFamily="18" charset="0"/>
                <a:cs typeface="Times New Roman" panose="02020603050405020304" pitchFamily="18" charset="0"/>
              </a:rPr>
              <a:t>программы.</a:t>
            </a:r>
            <a:endParaRPr lang="ru-RU" sz="2400" dirty="0">
              <a:latin typeface="Times New Roman" panose="02020603050405020304" pitchFamily="18" charset="0"/>
              <a:cs typeface="Times New Roman" panose="02020603050405020304" pitchFamily="18" charset="0"/>
            </a:endParaRPr>
          </a:p>
          <a:p>
            <a:pPr marL="514350" indent="-514350">
              <a:buAutoNum type="romanUcPeriod"/>
            </a:pPr>
            <a:r>
              <a:rPr lang="ru-RU" sz="2400" dirty="0">
                <a:latin typeface="Times New Roman" panose="02020603050405020304" pitchFamily="18" charset="0"/>
                <a:cs typeface="Times New Roman" panose="02020603050405020304" pitchFamily="18" charset="0"/>
              </a:rPr>
              <a:t>Оценка уровня достижения учащимися планируемых результатов освоения </a:t>
            </a:r>
            <a:r>
              <a:rPr lang="ru-RU" sz="2400" dirty="0" smtClean="0">
                <a:latin typeface="Times New Roman" panose="02020603050405020304" pitchFamily="18" charset="0"/>
                <a:cs typeface="Times New Roman" panose="02020603050405020304" pitchFamily="18" charset="0"/>
              </a:rPr>
              <a:t>ООП.  </a:t>
            </a:r>
          </a:p>
          <a:p>
            <a:pPr marL="514350" indent="-514350">
              <a:buAutoNum type="romanUcPeriod"/>
            </a:pPr>
            <a:r>
              <a:rPr lang="ru-RU" sz="2400" dirty="0">
                <a:latin typeface="Times New Roman" panose="02020603050405020304" pitchFamily="18" charset="0"/>
                <a:cs typeface="Times New Roman" panose="02020603050405020304" pitchFamily="18" charset="0"/>
              </a:rPr>
              <a:t>Порядок создания и совершенствования </a:t>
            </a:r>
            <a:r>
              <a:rPr lang="ru-RU" sz="2400" dirty="0" smtClean="0">
                <a:latin typeface="Times New Roman" panose="02020603050405020304" pitchFamily="18" charset="0"/>
                <a:cs typeface="Times New Roman" panose="02020603050405020304" pitchFamily="18" charset="0"/>
              </a:rPr>
              <a:t>ВСОКО.</a:t>
            </a:r>
          </a:p>
          <a:p>
            <a:pPr marL="514350" indent="-514350">
              <a:buAutoNum type="romanUcPeriod"/>
            </a:pPr>
            <a:endParaRPr lang="ru-RU"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58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975642"/>
          </a:xfrm>
        </p:spPr>
        <p:txBody>
          <a:bodyPr>
            <a:normAutofit fontScale="90000"/>
          </a:bodyPr>
          <a:lstStyle/>
          <a:p>
            <a:pPr algn="ctr"/>
            <a:r>
              <a:rPr lang="ru-RU" sz="27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700" dirty="0" smtClean="0">
                <a:solidFill>
                  <a:srgbClr val="C00000"/>
                </a:solidFill>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Общие положения</a:t>
            </a:r>
            <a:endParaRPr lang="ru-RU" dirty="0"/>
          </a:p>
        </p:txBody>
      </p:sp>
      <p:sp>
        <p:nvSpPr>
          <p:cNvPr id="3" name="Объект 2"/>
          <p:cNvSpPr>
            <a:spLocks noGrp="1"/>
          </p:cNvSpPr>
          <p:nvPr>
            <p:ph idx="1"/>
          </p:nvPr>
        </p:nvSpPr>
        <p:spPr>
          <a:xfrm>
            <a:off x="628650" y="1484784"/>
            <a:ext cx="8119814" cy="5112568"/>
          </a:xfrm>
        </p:spPr>
        <p:txBody>
          <a:bodyPr>
            <a:noAutofit/>
          </a:bodyPr>
          <a:lstStyle/>
          <a:p>
            <a:pPr>
              <a:lnSpc>
                <a:spcPct val="100000"/>
              </a:lnSpc>
            </a:pPr>
            <a:r>
              <a:rPr lang="ru-RU" sz="1400" dirty="0">
                <a:latin typeface="Times New Roman" panose="02020603050405020304" pitchFamily="18" charset="0"/>
                <a:cs typeface="Times New Roman" pitchFamily="18" charset="0"/>
              </a:rPr>
              <a:t>1.3. </a:t>
            </a:r>
            <a:r>
              <a:rPr lang="ru-RU" sz="1300" dirty="0">
                <a:latin typeface="Times New Roman" panose="02020603050405020304" pitchFamily="18" charset="0"/>
                <a:cs typeface="Times New Roman" pitchFamily="18" charset="0"/>
              </a:rPr>
              <a:t>В настоящем положении используются следующие понятия</a:t>
            </a:r>
            <a:r>
              <a:rPr lang="ru-RU" sz="1300" dirty="0" smtClean="0">
                <a:latin typeface="Times New Roman" panose="02020603050405020304" pitchFamily="18" charset="0"/>
                <a:cs typeface="Times New Roman" pitchFamily="18" charset="0"/>
              </a:rPr>
              <a:t>:</a:t>
            </a:r>
          </a:p>
          <a:p>
            <a:pPr>
              <a:lnSpc>
                <a:spcPct val="100000"/>
              </a:lnSpc>
            </a:pPr>
            <a:r>
              <a:rPr lang="ru-RU" sz="1300" i="1" dirty="0">
                <a:latin typeface="Times New Roman" panose="02020603050405020304" pitchFamily="18" charset="0"/>
                <a:cs typeface="Times New Roman" panose="02020603050405020304" pitchFamily="18" charset="0"/>
              </a:rPr>
              <a:t>	- </a:t>
            </a:r>
            <a:r>
              <a:rPr lang="ru-RU" sz="1300" dirty="0">
                <a:latin typeface="Times New Roman" panose="02020603050405020304" pitchFamily="18" charset="0"/>
                <a:cs typeface="Times New Roman" panose="02020603050405020304" pitchFamily="18" charset="0"/>
              </a:rPr>
              <a:t>качество образования</a:t>
            </a:r>
            <a:r>
              <a:rPr lang="ru-RU" sz="1300" i="1" dirty="0">
                <a:latin typeface="Times New Roman" panose="02020603050405020304" pitchFamily="18" charset="0"/>
                <a:cs typeface="Times New Roman" panose="02020603050405020304" pitchFamily="18" charset="0"/>
              </a:rPr>
              <a:t> – </a:t>
            </a:r>
            <a:r>
              <a:rPr lang="ru-RU" sz="1300" dirty="0">
                <a:latin typeface="Times New Roman" panose="02020603050405020304" pitchFamily="18" charset="0"/>
                <a:cs typeface="Times New Roman" panose="02020603050405020304" pitchFamily="18" charset="0"/>
              </a:rPr>
              <a:t>комплексная характеристика образовательной деятельности и подготовки обучающегося, отражающая степень соответствия ресурсного обеспечения, образовательного процесса, образовательных результатов нормативным требованиям, социальным и личностным ожиданиям;</a:t>
            </a:r>
          </a:p>
          <a:p>
            <a:pPr>
              <a:lnSpc>
                <a:spcPct val="100000"/>
              </a:lnSpc>
            </a:pPr>
            <a:r>
              <a:rPr lang="ru-RU" sz="1300" i="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 внутренняя</a:t>
            </a:r>
            <a:r>
              <a:rPr lang="ru-RU" sz="1300" i="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система оценки качества образования</a:t>
            </a:r>
            <a:r>
              <a:rPr lang="ru-RU" sz="1300" i="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(далее ВСОКО)</a:t>
            </a:r>
            <a:r>
              <a:rPr lang="ru-RU" sz="1300" i="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 система управления качеством образования на основе проектирования, сбора и анализа информации о содержании образования, результатах освоения образовательной программы, условий её реализации и эффективности составляющих её подпрограмм /компонентов, а также о содержании, условиях реализации и результатах освоения дополнительных образовательных программ ОО;</a:t>
            </a:r>
          </a:p>
          <a:p>
            <a:pPr>
              <a:lnSpc>
                <a:spcPct val="100000"/>
              </a:lnSpc>
            </a:pPr>
            <a:r>
              <a:rPr lang="ru-RU" sz="1300" dirty="0">
                <a:latin typeface="Times New Roman" panose="02020603050405020304" pitchFamily="18" charset="0"/>
                <a:cs typeface="Times New Roman" panose="02020603050405020304" pitchFamily="18" charset="0"/>
              </a:rPr>
              <a:t>	- внешняя система оценки качества образования – </a:t>
            </a:r>
            <a:r>
              <a:rPr lang="ru-RU" sz="1300" dirty="0" smtClean="0">
                <a:latin typeface="Times New Roman" panose="02020603050405020304" pitchFamily="18" charset="0"/>
                <a:cs typeface="Times New Roman" panose="02020603050405020304" pitchFamily="18" charset="0"/>
              </a:rPr>
              <a:t>включение </a:t>
            </a:r>
            <a:r>
              <a:rPr lang="ru-RU" sz="1300" dirty="0">
                <a:latin typeface="Times New Roman" panose="02020603050405020304" pitchFamily="18" charset="0"/>
                <a:cs typeface="Times New Roman" panose="02020603050405020304" pitchFamily="18" charset="0"/>
              </a:rPr>
              <a:t>потребителей образовательных услуг, органов государственно-общественного управления / коллегиального управления ОО в оценку деятельности системы образования ОО, содержания образования в соответствии с требованиями ФГОС НОО, целям и задачам государственной политики в сфере образования;</a:t>
            </a:r>
          </a:p>
          <a:p>
            <a:pPr>
              <a:lnSpc>
                <a:spcPct val="100000"/>
              </a:lnSpc>
            </a:pPr>
            <a:r>
              <a:rPr lang="ru-RU" sz="1300" dirty="0">
                <a:latin typeface="Times New Roman" panose="02020603050405020304" pitchFamily="18" charset="0"/>
                <a:cs typeface="Times New Roman" panose="02020603050405020304" pitchFamily="18" charset="0"/>
              </a:rPr>
              <a:t>	- </a:t>
            </a:r>
            <a:r>
              <a:rPr lang="ru-RU" sz="1300" b="1" dirty="0">
                <a:latin typeface="Times New Roman" panose="02020603050405020304" pitchFamily="18" charset="0"/>
                <a:cs typeface="Times New Roman" panose="02020603050405020304" pitchFamily="18" charset="0"/>
              </a:rPr>
              <a:t>модуль МСОКО – модуль «</a:t>
            </a:r>
            <a:r>
              <a:rPr lang="ru-RU" sz="1300" b="1" dirty="0" smtClean="0">
                <a:latin typeface="Times New Roman" panose="02020603050405020304" pitchFamily="18" charset="0"/>
                <a:cs typeface="Times New Roman" panose="02020603050405020304" pitchFamily="18" charset="0"/>
              </a:rPr>
              <a:t>Многоуровневая система оценки качества</a:t>
            </a:r>
            <a:r>
              <a:rPr lang="ru-RU" sz="1300" b="1" dirty="0">
                <a:latin typeface="Times New Roman" panose="02020603050405020304" pitchFamily="18" charset="0"/>
                <a:cs typeface="Times New Roman" panose="02020603050405020304" pitchFamily="18" charset="0"/>
              </a:rPr>
              <a:t> образования</a:t>
            </a:r>
            <a:r>
              <a:rPr lang="ru-RU" sz="1300" b="1" dirty="0" smtClean="0">
                <a:latin typeface="Times New Roman" panose="02020603050405020304" pitchFamily="18" charset="0"/>
                <a:cs typeface="Times New Roman" panose="02020603050405020304" pitchFamily="18" charset="0"/>
              </a:rPr>
              <a:t>».  </a:t>
            </a:r>
            <a:r>
              <a:rPr lang="ru-RU" sz="1300" b="1" dirty="0">
                <a:latin typeface="Times New Roman" panose="02020603050405020304" pitchFamily="18" charset="0"/>
                <a:cs typeface="Times New Roman" panose="02020603050405020304" pitchFamily="18" charset="0"/>
              </a:rPr>
              <a:t>Это модуль </a:t>
            </a:r>
            <a:r>
              <a:rPr lang="ru-RU" sz="1300" b="1" dirty="0" smtClean="0">
                <a:latin typeface="Times New Roman" panose="02020603050405020304" pitchFamily="18" charset="0"/>
                <a:cs typeface="Times New Roman" panose="02020603050405020304" pitchFamily="18" charset="0"/>
              </a:rPr>
              <a:t>автоматизированной информационной системы </a:t>
            </a:r>
            <a:r>
              <a:rPr lang="ru-RU" sz="1300" b="1" dirty="0">
                <a:latin typeface="Times New Roman" panose="02020603050405020304" pitchFamily="18" charset="0"/>
                <a:cs typeface="Times New Roman" panose="02020603050405020304" pitchFamily="18" charset="0"/>
              </a:rPr>
              <a:t>"Сетевой </a:t>
            </a:r>
            <a:r>
              <a:rPr lang="ru-RU" sz="1300" b="1" dirty="0" smtClean="0">
                <a:latin typeface="Times New Roman" panose="02020603050405020304" pitchFamily="18" charset="0"/>
                <a:cs typeface="Times New Roman" panose="02020603050405020304" pitchFamily="18" charset="0"/>
              </a:rPr>
              <a:t>город. </a:t>
            </a:r>
            <a:r>
              <a:rPr lang="ru-RU" sz="1300" b="1" dirty="0">
                <a:latin typeface="Times New Roman" panose="02020603050405020304" pitchFamily="18" charset="0"/>
                <a:cs typeface="Times New Roman" panose="02020603050405020304" pitchFamily="18" charset="0"/>
              </a:rPr>
              <a:t>Образование", функционал которого на уровне каждого обучающегося, каждого класса, каждой общеобразовательной организации, каждого муниципального образования и региона в целом:</a:t>
            </a:r>
            <a:endParaRPr lang="ru-RU" sz="1300" dirty="0">
              <a:latin typeface="Times New Roman" panose="02020603050405020304" pitchFamily="18" charset="0"/>
              <a:cs typeface="Times New Roman" panose="02020603050405020304" pitchFamily="18" charset="0"/>
            </a:endParaRPr>
          </a:p>
          <a:p>
            <a:pPr>
              <a:lnSpc>
                <a:spcPct val="100000"/>
              </a:lnSpc>
            </a:pPr>
            <a:r>
              <a:rPr lang="ru-RU" sz="1300" b="1" dirty="0">
                <a:latin typeface="Times New Roman" panose="02020603050405020304" pitchFamily="18" charset="0"/>
                <a:cs typeface="Times New Roman" panose="02020603050405020304" pitchFamily="18" charset="0"/>
              </a:rPr>
              <a:t>	автоматизированная оценка качества образования;</a:t>
            </a:r>
            <a:endParaRPr lang="ru-RU" sz="1300" dirty="0">
              <a:latin typeface="Times New Roman" panose="02020603050405020304" pitchFamily="18" charset="0"/>
              <a:cs typeface="Times New Roman" panose="02020603050405020304" pitchFamily="18" charset="0"/>
            </a:endParaRPr>
          </a:p>
          <a:p>
            <a:pPr>
              <a:lnSpc>
                <a:spcPct val="100000"/>
              </a:lnSpc>
            </a:pPr>
            <a:r>
              <a:rPr lang="ru-RU" sz="1300" b="1" dirty="0">
                <a:latin typeface="Times New Roman" panose="02020603050405020304" pitchFamily="18" charset="0"/>
                <a:cs typeface="Times New Roman" panose="02020603050405020304" pitchFamily="18" charset="0"/>
              </a:rPr>
              <a:t>	прогноз результатов ЕГЗ и ОГЗ;</a:t>
            </a:r>
            <a:endParaRPr lang="ru-RU" sz="1300" dirty="0">
              <a:latin typeface="Times New Roman" panose="02020603050405020304" pitchFamily="18" charset="0"/>
              <a:cs typeface="Times New Roman" panose="02020603050405020304" pitchFamily="18" charset="0"/>
            </a:endParaRPr>
          </a:p>
          <a:p>
            <a:pPr>
              <a:lnSpc>
                <a:spcPct val="100000"/>
              </a:lnSpc>
            </a:pPr>
            <a:r>
              <a:rPr lang="ru-RU" sz="1300" b="1" dirty="0">
                <a:latin typeface="Times New Roman" panose="02020603050405020304" pitchFamily="18" charset="0"/>
                <a:cs typeface="Times New Roman" panose="02020603050405020304" pitchFamily="18" charset="0"/>
              </a:rPr>
              <a:t>	выявления «проблемных компонентов», влияющих на качество образования;</a:t>
            </a:r>
            <a:endParaRPr lang="ru-RU" sz="1300" dirty="0">
              <a:latin typeface="Times New Roman" panose="02020603050405020304" pitchFamily="18" charset="0"/>
              <a:cs typeface="Times New Roman" panose="02020603050405020304" pitchFamily="18" charset="0"/>
            </a:endParaRPr>
          </a:p>
          <a:p>
            <a:pPr>
              <a:lnSpc>
                <a:spcPct val="100000"/>
              </a:lnSpc>
            </a:pPr>
            <a:r>
              <a:rPr lang="ru-RU" sz="1300" b="1" dirty="0">
                <a:latin typeface="Times New Roman" panose="02020603050405020304" pitchFamily="18" charset="0"/>
                <a:cs typeface="Times New Roman" panose="02020603050405020304" pitchFamily="18" charset="0"/>
              </a:rPr>
              <a:t>	анализ диагностических работ по протоколам, разработанных в соответствии с ФГОС</a:t>
            </a:r>
            <a:r>
              <a:rPr lang="ru-RU" sz="1300" b="1" dirty="0" smtClean="0">
                <a:latin typeface="Times New Roman" panose="02020603050405020304" pitchFamily="18" charset="0"/>
                <a:cs typeface="Times New Roman" panose="02020603050405020304" pitchFamily="18" charset="0"/>
              </a:rPr>
              <a:t>.</a:t>
            </a:r>
            <a:endParaRPr lang="ru-RU"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278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400" dirty="0" smtClean="0">
                <a:solidFill>
                  <a:srgbClr val="C00000"/>
                </a:solidFill>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Основные  цели,  задачи, принципы   функционирования внутренней  системы оценки  качества   ОО</a:t>
            </a:r>
          </a:p>
        </p:txBody>
      </p:sp>
      <p:sp>
        <p:nvSpPr>
          <p:cNvPr id="3" name="Объект 2"/>
          <p:cNvSpPr>
            <a:spLocks noGrp="1"/>
          </p:cNvSpPr>
          <p:nvPr>
            <p:ph idx="1"/>
          </p:nvPr>
        </p:nvSpPr>
        <p:spPr>
          <a:xfrm>
            <a:off x="628650" y="1825624"/>
            <a:ext cx="7886700" cy="4771727"/>
          </a:xfrm>
        </p:spPr>
        <p:txBody>
          <a:bodyPr>
            <a:normAutofit fontScale="47500" lnSpcReduction="20000"/>
          </a:bodyPr>
          <a:lstStyle/>
          <a:p>
            <a:pPr marL="0" indent="0">
              <a:lnSpc>
                <a:spcPct val="120000"/>
              </a:lnSpc>
              <a:buNone/>
            </a:pPr>
            <a:r>
              <a:rPr lang="ru-RU" sz="2700" dirty="0">
                <a:latin typeface="Times New Roman" panose="02020603050405020304" pitchFamily="18" charset="0"/>
                <a:cs typeface="Times New Roman" panose="02020603050405020304" pitchFamily="18" charset="0"/>
              </a:rPr>
              <a:t>2.1. Целью ВСОКО является анализ исполнения законодательства в области образования, сбор, обобщение и анализ информации о состоянии системы образования в ОО и основных показателях её функционирования, прогнозирования тенденций развития и принятия обоснованных управленческих решений по достижению качественного образования.</a:t>
            </a:r>
          </a:p>
          <a:p>
            <a:pPr marL="0" indent="0">
              <a:lnSpc>
                <a:spcPct val="120000"/>
              </a:lnSpc>
              <a:buNone/>
            </a:pPr>
            <a:r>
              <a:rPr lang="ru-RU" sz="2700" dirty="0">
                <a:latin typeface="Times New Roman" panose="02020603050405020304" pitchFamily="18" charset="0"/>
                <a:cs typeface="Times New Roman" panose="02020603050405020304" pitchFamily="18" charset="0"/>
              </a:rPr>
              <a:t>2.2. Задачи ВСОКО:</a:t>
            </a:r>
          </a:p>
          <a:p>
            <a:pPr marL="0" indent="0">
              <a:lnSpc>
                <a:spcPct val="120000"/>
              </a:lnSpc>
              <a:buNone/>
            </a:pPr>
            <a:r>
              <a:rPr lang="ru-RU" sz="2700" dirty="0">
                <a:latin typeface="Times New Roman" panose="02020603050405020304" pitchFamily="18" charset="0"/>
                <a:cs typeface="Times New Roman" panose="02020603050405020304" pitchFamily="18" charset="0"/>
              </a:rPr>
              <a:t>2.2.1. получить объективную информацию о функционировании и развитии общего образования в ОО, тенденциях его изменения и причинах, оказывающих влияние на динамику качества образования </a:t>
            </a:r>
            <a:r>
              <a:rPr lang="ru-RU" sz="2700" b="1" dirty="0">
                <a:latin typeface="Times New Roman" panose="02020603050405020304" pitchFamily="18" charset="0"/>
                <a:cs typeface="Times New Roman" panose="02020603050405020304" pitchFamily="18" charset="0"/>
              </a:rPr>
              <a:t>с использованием возможностей модуля МСОКО;</a:t>
            </a:r>
            <a:endParaRPr lang="ru-RU" sz="2700" dirty="0">
              <a:latin typeface="Times New Roman" panose="02020603050405020304" pitchFamily="18" charset="0"/>
              <a:cs typeface="Times New Roman" panose="02020603050405020304" pitchFamily="18" charset="0"/>
            </a:endParaRPr>
          </a:p>
          <a:p>
            <a:pPr marL="0" indent="0">
              <a:lnSpc>
                <a:spcPct val="120000"/>
              </a:lnSpc>
              <a:buNone/>
            </a:pPr>
            <a:r>
              <a:rPr lang="ru-RU" sz="2700" dirty="0">
                <a:latin typeface="Times New Roman" panose="02020603050405020304" pitchFamily="18" charset="0"/>
                <a:cs typeface="Times New Roman" panose="02020603050405020304" pitchFamily="18" charset="0"/>
              </a:rPr>
              <a:t>2.2.2. предоставить всем участникам образовательных отношений и общественности достоверную информацию о качестве образования (</a:t>
            </a:r>
            <a:r>
              <a:rPr lang="ru-RU" sz="2700" dirty="0" smtClean="0">
                <a:latin typeface="Times New Roman" panose="02020603050405020304" pitchFamily="18" charset="0"/>
                <a:cs typeface="Times New Roman" panose="02020603050405020304" pitchFamily="18" charset="0"/>
              </a:rPr>
              <a:t>оценки </a:t>
            </a:r>
            <a:r>
              <a:rPr lang="ru-RU" sz="2700" dirty="0">
                <a:latin typeface="Times New Roman" panose="02020603050405020304" pitchFamily="18" charset="0"/>
                <a:cs typeface="Times New Roman" panose="02020603050405020304" pitchFamily="18" charset="0"/>
              </a:rPr>
              <a:t>уровня индивидуальных образовательных достижений), </a:t>
            </a:r>
            <a:r>
              <a:rPr lang="ru-RU" sz="2700" b="1" dirty="0">
                <a:latin typeface="Times New Roman" panose="02020603050405020304" pitchFamily="18" charset="0"/>
                <a:cs typeface="Times New Roman" panose="02020603050405020304" pitchFamily="18" charset="0"/>
              </a:rPr>
              <a:t>в том числе через использование модуля МСОКО АИС «Сетевой город. Образование»;</a:t>
            </a:r>
            <a:endParaRPr lang="ru-RU" sz="2700" dirty="0">
              <a:latin typeface="Times New Roman" panose="02020603050405020304" pitchFamily="18" charset="0"/>
              <a:cs typeface="Times New Roman" panose="02020603050405020304" pitchFamily="18" charset="0"/>
            </a:endParaRPr>
          </a:p>
          <a:p>
            <a:pPr marL="0" indent="0">
              <a:lnSpc>
                <a:spcPct val="120000"/>
              </a:lnSpc>
              <a:buNone/>
            </a:pPr>
            <a:r>
              <a:rPr lang="ru-RU" sz="2700" dirty="0" smtClean="0">
                <a:latin typeface="Times New Roman" panose="02020603050405020304" pitchFamily="18" charset="0"/>
                <a:cs typeface="Times New Roman" panose="02020603050405020304" pitchFamily="18" charset="0"/>
              </a:rPr>
              <a:t>2.2.2</a:t>
            </a:r>
            <a:r>
              <a:rPr lang="ru-RU" sz="2700" dirty="0">
                <a:latin typeface="Times New Roman" panose="02020603050405020304" pitchFamily="18" charset="0"/>
                <a:cs typeface="Times New Roman" panose="02020603050405020304" pitchFamily="18" charset="0"/>
              </a:rPr>
              <a:t>. принимать обоснованные </a:t>
            </a:r>
            <a:r>
              <a:rPr lang="ru-RU" sz="2700" dirty="0" smtClean="0">
                <a:latin typeface="Times New Roman" panose="02020603050405020304" pitchFamily="18" charset="0"/>
                <a:cs typeface="Times New Roman" panose="02020603050405020304" pitchFamily="18" charset="0"/>
              </a:rPr>
              <a:t>(</a:t>
            </a:r>
            <a:r>
              <a:rPr lang="ru-RU" sz="2700" b="1" dirty="0" smtClean="0">
                <a:latin typeface="Times New Roman" panose="02020603050405020304" pitchFamily="18" charset="0"/>
                <a:cs typeface="Times New Roman" panose="02020603050405020304" pitchFamily="18" charset="0"/>
              </a:rPr>
              <a:t>на </a:t>
            </a:r>
            <a:r>
              <a:rPr lang="ru-RU" sz="2700" b="1" dirty="0">
                <a:latin typeface="Times New Roman" panose="02020603050405020304" pitchFamily="18" charset="0"/>
                <a:cs typeface="Times New Roman" panose="02020603050405020304" pitchFamily="18" charset="0"/>
              </a:rPr>
              <a:t>основе </a:t>
            </a:r>
            <a:r>
              <a:rPr lang="ru-RU" sz="2700" b="1" dirty="0" smtClean="0">
                <a:latin typeface="Times New Roman" panose="02020603050405020304" pitchFamily="18" charset="0"/>
                <a:cs typeface="Times New Roman" panose="02020603050405020304" pitchFamily="18" charset="0"/>
              </a:rPr>
              <a:t>отчётов и прогнозов</a:t>
            </a:r>
            <a:r>
              <a:rPr lang="ru-RU" sz="2700" b="1" dirty="0">
                <a:latin typeface="Times New Roman" panose="02020603050405020304" pitchFamily="18" charset="0"/>
                <a:cs typeface="Times New Roman" panose="02020603050405020304" pitchFamily="18" charset="0"/>
              </a:rPr>
              <a:t>, сформированных в модуле </a:t>
            </a:r>
            <a:r>
              <a:rPr lang="ru-RU" sz="2700" b="1" dirty="0" smtClean="0">
                <a:latin typeface="Times New Roman" panose="02020603050405020304" pitchFamily="18" charset="0"/>
                <a:cs typeface="Times New Roman" panose="02020603050405020304" pitchFamily="18" charset="0"/>
              </a:rPr>
              <a:t>МСОКО</a:t>
            </a:r>
            <a:r>
              <a:rPr lang="ru-RU" sz="2700" dirty="0" smtClean="0">
                <a:latin typeface="Times New Roman" panose="02020603050405020304" pitchFamily="18" charset="0"/>
                <a:cs typeface="Times New Roman" panose="02020603050405020304" pitchFamily="18" charset="0"/>
              </a:rPr>
              <a:t>) и </a:t>
            </a:r>
            <a:r>
              <a:rPr lang="ru-RU" sz="2700" dirty="0">
                <a:latin typeface="Times New Roman" panose="02020603050405020304" pitchFamily="18" charset="0"/>
                <a:cs typeface="Times New Roman" panose="02020603050405020304" pitchFamily="18" charset="0"/>
              </a:rPr>
              <a:t>своевременные управленческие решения </a:t>
            </a:r>
            <a:r>
              <a:rPr lang="ru-RU" sz="2700" dirty="0" smtClean="0">
                <a:latin typeface="Times New Roman" panose="02020603050405020304" pitchFamily="18" charset="0"/>
                <a:cs typeface="Times New Roman" panose="02020603050405020304" pitchFamily="18" charset="0"/>
              </a:rPr>
              <a:t>по </a:t>
            </a:r>
            <a:r>
              <a:rPr lang="ru-RU" sz="2700" dirty="0">
                <a:latin typeface="Times New Roman" panose="02020603050405020304" pitchFamily="18" charset="0"/>
                <a:cs typeface="Times New Roman" panose="02020603050405020304" pitchFamily="18" charset="0"/>
              </a:rPr>
              <a:t>совершенствованию образования и повышение уровня информированности потребителей образовательных услуг при принятии таких </a:t>
            </a:r>
            <a:r>
              <a:rPr lang="ru-RU" sz="2700" dirty="0" smtClean="0">
                <a:latin typeface="Times New Roman" panose="02020603050405020304" pitchFamily="18" charset="0"/>
                <a:cs typeface="Times New Roman" panose="02020603050405020304" pitchFamily="18" charset="0"/>
              </a:rPr>
              <a:t>решений;</a:t>
            </a:r>
            <a:endParaRPr lang="ru-RU" sz="2700" dirty="0">
              <a:latin typeface="Times New Roman" panose="02020603050405020304" pitchFamily="18" charset="0"/>
              <a:cs typeface="Times New Roman" panose="02020603050405020304" pitchFamily="18" charset="0"/>
            </a:endParaRPr>
          </a:p>
          <a:p>
            <a:pPr marL="0" indent="0">
              <a:lnSpc>
                <a:spcPct val="120000"/>
              </a:lnSpc>
              <a:buNone/>
            </a:pPr>
            <a:r>
              <a:rPr lang="ru-RU" sz="2700" dirty="0">
                <a:latin typeface="Times New Roman" panose="02020603050405020304" pitchFamily="18" charset="0"/>
                <a:cs typeface="Times New Roman" panose="02020603050405020304" pitchFamily="18" charset="0"/>
              </a:rPr>
              <a:t>2.2.3. планировать контроль </a:t>
            </a:r>
            <a:r>
              <a:rPr lang="ru-RU" sz="2700" b="1" dirty="0">
                <a:latin typeface="Times New Roman" panose="02020603050405020304" pitchFamily="18" charset="0"/>
                <a:cs typeface="Times New Roman" panose="02020603050405020304" pitchFamily="18" charset="0"/>
              </a:rPr>
              <a:t>на основе аналитической информации сформированной в модуле МСОКО и «Отчёты» АИС «Сетевой город. Образование»;</a:t>
            </a:r>
            <a:endParaRPr lang="ru-RU" sz="2700" dirty="0">
              <a:latin typeface="Times New Roman" panose="02020603050405020304" pitchFamily="18" charset="0"/>
              <a:cs typeface="Times New Roman" panose="02020603050405020304" pitchFamily="18" charset="0"/>
            </a:endParaRPr>
          </a:p>
          <a:p>
            <a:pPr marL="0" indent="0">
              <a:lnSpc>
                <a:spcPct val="120000"/>
              </a:lnSpc>
              <a:buNone/>
            </a:pPr>
            <a:r>
              <a:rPr lang="ru-RU" sz="2700" dirty="0">
                <a:latin typeface="Times New Roman" panose="02020603050405020304" pitchFamily="18" charset="0"/>
                <a:cs typeface="Times New Roman" panose="02020603050405020304" pitchFamily="18" charset="0"/>
              </a:rPr>
              <a:t>2.2.4. прогнозировать развитие образовательной системы ОО </a:t>
            </a:r>
            <a:r>
              <a:rPr lang="ru-RU" sz="2700" b="1" dirty="0">
                <a:latin typeface="Times New Roman" panose="02020603050405020304" pitchFamily="18" charset="0"/>
                <a:cs typeface="Times New Roman" panose="02020603050405020304" pitchFamily="18" charset="0"/>
              </a:rPr>
              <a:t>с использованием возможностей модуля МСОКО</a:t>
            </a:r>
            <a:r>
              <a:rPr lang="ru-RU" sz="2700" b="1" dirty="0" smtClean="0">
                <a:latin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3650173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1191666"/>
          </a:xfrm>
        </p:spPr>
        <p:txBody>
          <a:bodyPr>
            <a:noAutofit/>
          </a:bodyPr>
          <a:lstStyle/>
          <a:p>
            <a:pPr algn="ctr"/>
            <a:r>
              <a:rPr lang="ru-RU" sz="24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400" dirty="0" smtClean="0">
                <a:solidFill>
                  <a:srgbClr val="C00000"/>
                </a:solidFill>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Оценка реализации основной образовательной программы ОО</a:t>
            </a:r>
            <a:endParaRPr lang="ru-RU" sz="1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14325" y="1529408"/>
            <a:ext cx="8515350" cy="5328592"/>
          </a:xfrm>
        </p:spPr>
        <p:txBody>
          <a:bodyPr>
            <a:noAutofit/>
          </a:bodyPr>
          <a:lstStyle/>
          <a:p>
            <a:pPr marL="0" indent="0">
              <a:buNone/>
            </a:pPr>
            <a:r>
              <a:rPr lang="ru-RU" sz="1500" dirty="0" smtClean="0">
                <a:latin typeface="Times New Roman" panose="02020603050405020304" pitchFamily="18" charset="0"/>
                <a:cs typeface="Times New Roman" panose="02020603050405020304" pitchFamily="18" charset="0"/>
              </a:rPr>
              <a:t>4.3</a:t>
            </a:r>
            <a:r>
              <a:rPr lang="ru-RU" sz="1500" dirty="0">
                <a:latin typeface="Times New Roman" panose="02020603050405020304" pitchFamily="18" charset="0"/>
                <a:cs typeface="Times New Roman" panose="02020603050405020304" pitchFamily="18" charset="0"/>
              </a:rPr>
              <a:t>. В реализации учебного плана и рабочих программ учебных предметов, курсов, в том числе и курсов внеурочной деятельности основной образовательной программы ОО  оценке подвергаются: </a:t>
            </a:r>
          </a:p>
          <a:p>
            <a:pPr marL="0" indent="0">
              <a:buNone/>
            </a:pPr>
            <a:r>
              <a:rPr lang="ru-RU" sz="1500" dirty="0">
                <a:latin typeface="Times New Roman" panose="02020603050405020304" pitchFamily="18" charset="0"/>
                <a:cs typeface="Times New Roman" panose="02020603050405020304" pitchFamily="18" charset="0"/>
              </a:rPr>
              <a:t>- учёт в ОО специфики и традиций, социального запроса потребителей образовательных услуг;</a:t>
            </a:r>
          </a:p>
          <a:p>
            <a:pPr marL="0" indent="0">
              <a:buNone/>
            </a:pPr>
            <a:r>
              <a:rPr lang="ru-RU" sz="1500" dirty="0">
                <a:latin typeface="Times New Roman" panose="02020603050405020304" pitchFamily="18" charset="0"/>
                <a:cs typeface="Times New Roman" panose="02020603050405020304" pitchFamily="18" charset="0"/>
              </a:rPr>
              <a:t>- наличие учебных планов для учащихся, осваивающих ООП в очной форме обучения; по индивидуальному учебному плану (согласно индивидуальным образовательным возможностям и потребностям обучающихся);</a:t>
            </a:r>
          </a:p>
          <a:p>
            <a:pPr marL="0" indent="0">
              <a:buNone/>
            </a:pPr>
            <a:r>
              <a:rPr lang="ru-RU" sz="1500" dirty="0">
                <a:latin typeface="Times New Roman" panose="02020603050405020304" pitchFamily="18" charset="0"/>
                <a:cs typeface="Times New Roman" panose="02020603050405020304" pitchFamily="18" charset="0"/>
              </a:rPr>
              <a:t>- наличие материалов, подтверждающих учёт в учебном плане образовательных потребностей и запросов обучающихся и (или) их родителей (законных представителей) при определении части, формируемой участниками образовательных отношений;</a:t>
            </a:r>
          </a:p>
          <a:p>
            <a:pPr marL="0" indent="0">
              <a:buNone/>
            </a:pPr>
            <a:r>
              <a:rPr lang="ru-RU" sz="1500" dirty="0">
                <a:latin typeface="Times New Roman" panose="02020603050405020304" pitchFamily="18" charset="0"/>
                <a:cs typeface="Times New Roman" panose="02020603050405020304" pitchFamily="18" charset="0"/>
              </a:rPr>
              <a:t>- соответствие рабочих программ учебных предметов, курсов, дисциплин (модулей) по всем предметам учебного плана требованиям ФГОС;</a:t>
            </a:r>
          </a:p>
          <a:p>
            <a:pPr marL="0" indent="0">
              <a:buNone/>
            </a:pPr>
            <a:r>
              <a:rPr lang="ru-RU" sz="1500" dirty="0">
                <a:latin typeface="Times New Roman" panose="02020603050405020304" pitchFamily="18" charset="0"/>
                <a:cs typeface="Times New Roman" panose="02020603050405020304" pitchFamily="18" charset="0"/>
              </a:rPr>
              <a:t>- наличие материалов, подтверждающих интеграцию национальных, региональных и этнокультурных особенностей в содержание учебных предметов обязательной части учебного плана;</a:t>
            </a:r>
          </a:p>
          <a:p>
            <a:pPr marL="0" indent="0">
              <a:buNone/>
            </a:pPr>
            <a:r>
              <a:rPr lang="ru-RU" sz="1500" dirty="0" smtClean="0">
                <a:latin typeface="Times New Roman" panose="02020603050405020304" pitchFamily="18" charset="0"/>
                <a:cs typeface="Times New Roman" panose="02020603050405020304" pitchFamily="18" charset="0"/>
              </a:rPr>
              <a:t>- </a:t>
            </a:r>
            <a:r>
              <a:rPr lang="ru-RU" sz="1500" dirty="0">
                <a:latin typeface="Times New Roman" panose="02020603050405020304" pitchFamily="18" charset="0"/>
                <a:cs typeface="Times New Roman" panose="02020603050405020304" pitchFamily="18" charset="0"/>
              </a:rPr>
              <a:t>реализация в полном объёме содержания программного материала по учебному (</a:t>
            </a:r>
            <a:r>
              <a:rPr lang="ru-RU" sz="1500" dirty="0" err="1">
                <a:latin typeface="Times New Roman" panose="02020603050405020304" pitchFamily="18" charset="0"/>
                <a:cs typeface="Times New Roman" panose="02020603050405020304" pitchFamily="18" charset="0"/>
              </a:rPr>
              <a:t>ым</a:t>
            </a:r>
            <a:r>
              <a:rPr lang="ru-RU" sz="1500" dirty="0">
                <a:latin typeface="Times New Roman" panose="02020603050405020304" pitchFamily="18" charset="0"/>
                <a:cs typeface="Times New Roman" panose="02020603050405020304" pitchFamily="18" charset="0"/>
              </a:rPr>
              <a:t>) предмету (</a:t>
            </a:r>
            <a:r>
              <a:rPr lang="ru-RU" sz="1500" dirty="0" err="1">
                <a:latin typeface="Times New Roman" panose="02020603050405020304" pitchFamily="18" charset="0"/>
                <a:cs typeface="Times New Roman" panose="02020603050405020304" pitchFamily="18" charset="0"/>
              </a:rPr>
              <a:t>ам</a:t>
            </a:r>
            <a:r>
              <a:rPr lang="ru-RU" sz="1500" dirty="0">
                <a:latin typeface="Times New Roman" panose="02020603050405020304" pitchFamily="18" charset="0"/>
                <a:cs typeface="Times New Roman" panose="02020603050405020304" pitchFamily="18" charset="0"/>
              </a:rPr>
              <a:t>), курсу (</a:t>
            </a:r>
            <a:r>
              <a:rPr lang="ru-RU" sz="1500" dirty="0" err="1">
                <a:latin typeface="Times New Roman" panose="02020603050405020304" pitchFamily="18" charset="0"/>
                <a:cs typeface="Times New Roman" panose="02020603050405020304" pitchFamily="18" charset="0"/>
              </a:rPr>
              <a:t>ам</a:t>
            </a:r>
            <a:r>
              <a:rPr lang="ru-RU" sz="1500" dirty="0">
                <a:latin typeface="Times New Roman" panose="02020603050405020304" pitchFamily="18" charset="0"/>
                <a:cs typeface="Times New Roman" panose="02020603050405020304" pitchFamily="18" charset="0"/>
              </a:rPr>
              <a:t>), дисциплине (</a:t>
            </a:r>
            <a:r>
              <a:rPr lang="ru-RU" sz="1500" dirty="0" err="1">
                <a:latin typeface="Times New Roman" panose="02020603050405020304" pitchFamily="18" charset="0"/>
                <a:cs typeface="Times New Roman" panose="02020603050405020304" pitchFamily="18" charset="0"/>
              </a:rPr>
              <a:t>ам</a:t>
            </a:r>
            <a:r>
              <a:rPr lang="ru-RU" sz="1500" dirty="0">
                <a:latin typeface="Times New Roman" panose="02020603050405020304" pitchFamily="18" charset="0"/>
                <a:cs typeface="Times New Roman" panose="02020603050405020304" pitchFamily="18" charset="0"/>
              </a:rPr>
              <a:t>) (модулю (ям) (выполнение рабочих программ </a:t>
            </a:r>
            <a:r>
              <a:rPr lang="ru-RU" sz="1500" b="1" dirty="0">
                <a:latin typeface="Times New Roman" panose="02020603050405020304" pitchFamily="18" charset="0"/>
                <a:cs typeface="Times New Roman" panose="02020603050405020304" pitchFamily="18" charset="0"/>
              </a:rPr>
              <a:t>с использованием возможностей </a:t>
            </a:r>
            <a:r>
              <a:rPr lang="ru-RU" sz="1500" b="1" dirty="0" smtClean="0">
                <a:latin typeface="Times New Roman" panose="02020603050405020304" pitchFamily="18" charset="0"/>
                <a:cs typeface="Times New Roman" panose="02020603050405020304" pitchFamily="18" charset="0"/>
              </a:rPr>
              <a:t>модуля </a:t>
            </a:r>
            <a:r>
              <a:rPr lang="ru-RU" sz="1500" b="1" dirty="0">
                <a:latin typeface="Times New Roman" panose="02020603050405020304" pitchFamily="18" charset="0"/>
                <a:cs typeface="Times New Roman" panose="02020603050405020304" pitchFamily="18" charset="0"/>
              </a:rPr>
              <a:t>МСОКО и </a:t>
            </a:r>
            <a:r>
              <a:rPr lang="ru-RU" sz="1500" b="1" dirty="0" smtClean="0">
                <a:latin typeface="Times New Roman" panose="02020603050405020304" pitchFamily="18" charset="0"/>
                <a:cs typeface="Times New Roman" panose="02020603050405020304" pitchFamily="18" charset="0"/>
              </a:rPr>
              <a:t>формируемых в модуле отчётов;</a:t>
            </a:r>
            <a:endParaRPr lang="ru-RU" sz="1500" dirty="0">
              <a:latin typeface="Times New Roman" panose="02020603050405020304" pitchFamily="18" charset="0"/>
              <a:cs typeface="Times New Roman" panose="02020603050405020304" pitchFamily="18" charset="0"/>
            </a:endParaRPr>
          </a:p>
          <a:p>
            <a:pPr marL="0" indent="0">
              <a:buNone/>
            </a:pPr>
            <a:r>
              <a:rPr lang="ru-RU" sz="1500" dirty="0">
                <a:latin typeface="Times New Roman" panose="02020603050405020304" pitchFamily="18" charset="0"/>
                <a:cs typeface="Times New Roman" panose="02020603050405020304" pitchFamily="18" charset="0"/>
              </a:rPr>
              <a:t>- обеспеченность плана внеурочной деятельности в рамках ООП рабочими программами и другими документами по направлениям внеурочной деятельности, соответствие содержания заявленному направлению;</a:t>
            </a:r>
          </a:p>
          <a:p>
            <a:pPr marL="0" indent="0">
              <a:buNone/>
            </a:pPr>
            <a:r>
              <a:rPr lang="ru-RU" sz="1500" dirty="0">
                <a:latin typeface="Times New Roman" panose="02020603050405020304" pitchFamily="18" charset="0"/>
                <a:cs typeface="Times New Roman" panose="02020603050405020304" pitchFamily="18" charset="0"/>
              </a:rPr>
              <a:t>- реализация в полном объёме содержания программного материала по направлениям внеурочной деятельности</a:t>
            </a:r>
            <a:r>
              <a:rPr lang="ru-RU" sz="1500" dirty="0" smtClean="0">
                <a:latin typeface="Times New Roman" panose="02020603050405020304" pitchFamily="18" charset="0"/>
                <a:cs typeface="Times New Roman" panose="02020603050405020304" pitchFamily="18" charset="0"/>
              </a:rPr>
              <a:t>.</a:t>
            </a:r>
            <a:endParaRPr lang="ru-RU"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883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839737"/>
          </a:xfrm>
        </p:spPr>
        <p:txBody>
          <a:bodyPr>
            <a:noAutofit/>
          </a:bodyPr>
          <a:lstStyle/>
          <a:p>
            <a:pPr algn="ctr"/>
            <a:r>
              <a:rPr lang="ru-RU" sz="24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400" dirty="0" smtClean="0">
                <a:solidFill>
                  <a:srgbClr val="C00000"/>
                </a:solidFill>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  </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Оценка </a:t>
            </a:r>
            <a:r>
              <a:rPr lang="ru-RU" sz="2000" b="1" dirty="0">
                <a:latin typeface="Times New Roman" panose="02020603050405020304" pitchFamily="18" charset="0"/>
                <a:cs typeface="Times New Roman" panose="02020603050405020304" pitchFamily="18" charset="0"/>
              </a:rPr>
              <a:t>реализации основной образовательной программы ОО</a:t>
            </a:r>
            <a:endParaRPr lang="ru-RU" sz="1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28650" y="2204864"/>
            <a:ext cx="7759774" cy="4032448"/>
          </a:xfrm>
        </p:spPr>
        <p:txBody>
          <a:bodyPr>
            <a:noAutofit/>
          </a:bodyPr>
          <a:lstStyle/>
          <a:p>
            <a:pPr marL="0" indent="0">
              <a:buNone/>
            </a:pPr>
            <a:endParaRPr lang="ru-RU" sz="1400" dirty="0" smtClean="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4.4</a:t>
            </a:r>
            <a:r>
              <a:rPr lang="ru-RU" sz="1800" dirty="0">
                <a:latin typeface="Times New Roman" panose="02020603050405020304" pitchFamily="18" charset="0"/>
                <a:cs typeface="Times New Roman" panose="02020603050405020304" pitchFamily="18" charset="0"/>
              </a:rPr>
              <a:t>. Оценка образовательной деятельности осуществляется с использованием </a:t>
            </a:r>
            <a:r>
              <a:rPr lang="ru-RU" sz="1800" b="1" dirty="0">
                <a:latin typeface="Times New Roman" panose="02020603050405020304" pitchFamily="18" charset="0"/>
                <a:cs typeface="Times New Roman" panose="02020603050405020304" pitchFamily="18" charset="0"/>
              </a:rPr>
              <a:t>модуля «Отчёты» АИС СГО «Сетевой город. Образование»</a:t>
            </a:r>
            <a:r>
              <a:rPr lang="ru-RU" sz="1800" dirty="0">
                <a:latin typeface="Times New Roman" panose="02020603050405020304" pitchFamily="18" charset="0"/>
                <a:cs typeface="Times New Roman" panose="02020603050405020304" pitchFamily="18" charset="0"/>
              </a:rPr>
              <a:t> по следующим показателям:</a:t>
            </a:r>
          </a:p>
          <a:p>
            <a:pPr marL="0" indent="0">
              <a:buNone/>
            </a:pPr>
            <a:r>
              <a:rPr lang="ru-RU" sz="1800" dirty="0">
                <a:latin typeface="Times New Roman" panose="02020603050405020304" pitchFamily="18" charset="0"/>
                <a:cs typeface="Times New Roman" panose="02020603050405020304" pitchFamily="18" charset="0"/>
              </a:rPr>
              <a:t>4.4.1. Общая численность обучающихся, осваивающих основную образовательную программу.</a:t>
            </a:r>
          </a:p>
          <a:p>
            <a:pPr marL="0" indent="0">
              <a:buNone/>
            </a:pPr>
            <a:r>
              <a:rPr lang="ru-RU" sz="1800" dirty="0">
                <a:latin typeface="Times New Roman" panose="02020603050405020304" pitchFamily="18" charset="0"/>
                <a:cs typeface="Times New Roman" panose="02020603050405020304" pitchFamily="18" charset="0"/>
              </a:rPr>
              <a:t>4.4.2. Предоставляемые формы получения образования, количество учащихся, получающих образование по каждой из </a:t>
            </a:r>
            <a:r>
              <a:rPr lang="ru-RU" sz="1800" dirty="0" smtClean="0">
                <a:latin typeface="Times New Roman" panose="02020603050405020304" pitchFamily="18" charset="0"/>
                <a:cs typeface="Times New Roman" panose="02020603050405020304" pitchFamily="18" charset="0"/>
              </a:rPr>
              <a:t>форм</a:t>
            </a:r>
            <a:r>
              <a:rPr lang="ru-RU" sz="16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415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88640"/>
            <a:ext cx="7886700" cy="1224135"/>
          </a:xfrm>
        </p:spPr>
        <p:txBody>
          <a:bodyPr>
            <a:noAutofit/>
          </a:bodyPr>
          <a:lstStyle/>
          <a:p>
            <a:pPr algn="ctr"/>
            <a:r>
              <a:rPr lang="ru-RU" sz="2000" dirty="0" smtClean="0">
                <a:solidFill>
                  <a:srgbClr val="C00000"/>
                </a:solidFill>
                <a:latin typeface="Times New Roman" panose="02020603050405020304" pitchFamily="18" charset="0"/>
                <a:cs typeface="Times New Roman" panose="02020603050405020304" pitchFamily="18" charset="0"/>
              </a:rPr>
              <a:t>Положение о внутренней системе оценки качества образования образовательной организации</a:t>
            </a:r>
            <a:br>
              <a:rPr lang="ru-RU" sz="2000" dirty="0" smtClean="0">
                <a:solidFill>
                  <a:srgbClr val="C00000"/>
                </a:solidFill>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Оценка уровня достижения учащимися планируемых результатов </a:t>
            </a:r>
            <a:r>
              <a:rPr lang="ru-RU" sz="2000" b="1" dirty="0" smtClean="0">
                <a:latin typeface="Times New Roman" panose="02020603050405020304" pitchFamily="18" charset="0"/>
                <a:cs typeface="Times New Roman" panose="02020603050405020304" pitchFamily="18" charset="0"/>
              </a:rPr>
              <a:t>освоения </a:t>
            </a:r>
            <a:r>
              <a:rPr lang="ru-RU" sz="2000" b="1" dirty="0">
                <a:latin typeface="Times New Roman" panose="02020603050405020304" pitchFamily="18" charset="0"/>
                <a:cs typeface="Times New Roman" panose="02020603050405020304" pitchFamily="18" charset="0"/>
              </a:rPr>
              <a:t>ООП </a:t>
            </a:r>
            <a:r>
              <a:rPr lang="ru-RU" sz="2000" b="1" dirty="0"/>
              <a:t>ОО</a:t>
            </a:r>
          </a:p>
        </p:txBody>
      </p:sp>
      <p:sp>
        <p:nvSpPr>
          <p:cNvPr id="3" name="Объект 2"/>
          <p:cNvSpPr>
            <a:spLocks noGrp="1"/>
          </p:cNvSpPr>
          <p:nvPr>
            <p:ph idx="1"/>
          </p:nvPr>
        </p:nvSpPr>
        <p:spPr>
          <a:xfrm>
            <a:off x="395536" y="1484784"/>
            <a:ext cx="8352928" cy="5256584"/>
          </a:xfrm>
        </p:spPr>
        <p:txBody>
          <a:bodyPr>
            <a:noAutofit/>
          </a:bodyPr>
          <a:lstStyle/>
          <a:p>
            <a:r>
              <a:rPr lang="ru-RU" sz="1400" dirty="0" smtClean="0">
                <a:latin typeface="Times New Roman" panose="02020603050405020304" pitchFamily="18" charset="0"/>
                <a:cs typeface="Times New Roman" panose="02020603050405020304" pitchFamily="18" charset="0"/>
              </a:rPr>
              <a:t>6.1.1</a:t>
            </a:r>
            <a:r>
              <a:rPr lang="ru-RU" sz="1400" dirty="0">
                <a:latin typeface="Times New Roman" panose="02020603050405020304" pitchFamily="18" charset="0"/>
                <a:cs typeface="Times New Roman" panose="02020603050405020304" pitchFamily="18" charset="0"/>
              </a:rPr>
              <a:t>. Оценка достижения предметных планируемых результатов освоения </a:t>
            </a:r>
            <a:r>
              <a:rPr lang="ru-RU" sz="1400" dirty="0" smtClean="0">
                <a:latin typeface="Times New Roman" panose="02020603050405020304" pitchFamily="18" charset="0"/>
                <a:cs typeface="Times New Roman" panose="02020603050405020304" pitchFamily="18" charset="0"/>
              </a:rPr>
              <a:t>ООП </a:t>
            </a:r>
            <a:r>
              <a:rPr lang="ru-RU" sz="1400" b="1" dirty="0">
                <a:latin typeface="Times New Roman" panose="02020603050405020304" pitchFamily="18" charset="0"/>
                <a:cs typeface="Times New Roman" panose="02020603050405020304" pitchFamily="18" charset="0"/>
              </a:rPr>
              <a:t>с использованием возможностей модуля МСОКО</a:t>
            </a:r>
            <a:r>
              <a:rPr lang="ru-RU" sz="1400" dirty="0">
                <a:latin typeface="Times New Roman" panose="02020603050405020304" pitchFamily="18" charset="0"/>
                <a:cs typeface="Times New Roman" panose="02020603050405020304" pitchFamily="18" charset="0"/>
              </a:rPr>
              <a:t> проводится в следующих формах:</a:t>
            </a:r>
          </a:p>
          <a:p>
            <a:r>
              <a:rPr lang="ru-RU" sz="1400" dirty="0" smtClean="0">
                <a:latin typeface="Times New Roman" panose="02020603050405020304" pitchFamily="18" charset="0"/>
                <a:cs typeface="Times New Roman" panose="02020603050405020304" pitchFamily="18" charset="0"/>
              </a:rPr>
              <a:t>промежуточная </a:t>
            </a:r>
            <a:r>
              <a:rPr lang="ru-RU" sz="1400" dirty="0">
                <a:latin typeface="Times New Roman" panose="02020603050405020304" pitchFamily="18" charset="0"/>
                <a:cs typeface="Times New Roman" panose="02020603050405020304" pitchFamily="18" charset="0"/>
              </a:rPr>
              <a:t>аттестация с учётом индивидуального выбора обучающихся/родителей (законных представителей) обучающихся, на основе письменного заявления</a:t>
            </a:r>
            <a:r>
              <a:rPr lang="ru-RU" sz="1400" b="1"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6.1.2</a:t>
            </a:r>
            <a:r>
              <a:rPr lang="ru-RU" sz="1400" dirty="0">
                <a:latin typeface="Times New Roman" panose="02020603050405020304" pitchFamily="18" charset="0"/>
                <a:cs typeface="Times New Roman" panose="02020603050405020304" pitchFamily="18" charset="0"/>
              </a:rPr>
              <a:t>. Оценка достижения </a:t>
            </a:r>
            <a:r>
              <a:rPr lang="ru-RU" sz="1400" dirty="0" err="1">
                <a:latin typeface="Times New Roman" panose="02020603050405020304" pitchFamily="18" charset="0"/>
                <a:cs typeface="Times New Roman" panose="02020603050405020304" pitchFamily="18" charset="0"/>
              </a:rPr>
              <a:t>метапредметных</a:t>
            </a:r>
            <a:r>
              <a:rPr lang="ru-RU" sz="1400" dirty="0">
                <a:latin typeface="Times New Roman" panose="02020603050405020304" pitchFamily="18" charset="0"/>
                <a:cs typeface="Times New Roman" panose="02020603050405020304" pitchFamily="18" charset="0"/>
              </a:rPr>
              <a:t> планируемых результатов освоения ООП </a:t>
            </a:r>
            <a:r>
              <a:rPr lang="ru-RU" sz="1400" dirty="0" smtClean="0">
                <a:latin typeface="Times New Roman" panose="02020603050405020304" pitchFamily="18" charset="0"/>
                <a:cs typeface="Times New Roman" panose="02020603050405020304" pitchFamily="18" charset="0"/>
              </a:rPr>
              <a:t>проводится </a:t>
            </a:r>
            <a:r>
              <a:rPr lang="ru-RU" sz="1400" dirty="0">
                <a:latin typeface="Times New Roman" panose="02020603050405020304" pitchFamily="18" charset="0"/>
                <a:cs typeface="Times New Roman" panose="02020603050405020304" pitchFamily="18" charset="0"/>
              </a:rPr>
              <a:t>в следующих формах</a:t>
            </a:r>
            <a:r>
              <a:rPr lang="ru-RU" sz="1400" dirty="0" smtClean="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комплексная </a:t>
            </a:r>
            <a:r>
              <a:rPr lang="ru-RU" sz="1400" dirty="0">
                <a:latin typeface="Times New Roman" panose="02020603050405020304" pitchFamily="18" charset="0"/>
                <a:cs typeface="Times New Roman" panose="02020603050405020304" pitchFamily="18" charset="0"/>
              </a:rPr>
              <a:t>контрольная работа</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диагностика педагога-психолога;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экспертное    заключение по результатам выполнения учащимся группового проекта.</a:t>
            </a:r>
          </a:p>
          <a:p>
            <a:pPr>
              <a:lnSpc>
                <a:spcPct val="100000"/>
              </a:lnSpc>
            </a:pPr>
            <a:r>
              <a:rPr lang="ru-RU" sz="1400" dirty="0" smtClean="0">
                <a:latin typeface="Times New Roman" panose="02020603050405020304" pitchFamily="18" charset="0"/>
                <a:cs typeface="Times New Roman" panose="02020603050405020304" pitchFamily="18" charset="0"/>
              </a:rPr>
              <a:t>6.1.3</a:t>
            </a:r>
            <a:r>
              <a:rPr lang="ru-RU" sz="1400" dirty="0">
                <a:latin typeface="Times New Roman" panose="02020603050405020304" pitchFamily="18" charset="0"/>
                <a:cs typeface="Times New Roman" panose="02020603050405020304" pitchFamily="18" charset="0"/>
              </a:rPr>
              <a:t>. Контрольно-измерительные материалы для оценки достижения учащимися предметных результатов освоения ООП разрабатывается на школьном уровне в формах, принятых ОО </a:t>
            </a:r>
            <a:r>
              <a:rPr lang="ru-RU" sz="1400" b="1" dirty="0">
                <a:latin typeface="Times New Roman" panose="02020603050405020304" pitchFamily="18" charset="0"/>
                <a:cs typeface="Times New Roman" panose="02020603050405020304" pitchFamily="18" charset="0"/>
              </a:rPr>
              <a:t>с обязательным составлением и заполнением протоколов контрольных работ в соответствии с ФГОС в </a:t>
            </a:r>
            <a:r>
              <a:rPr lang="ru-RU" sz="1400" b="1" dirty="0" smtClean="0">
                <a:latin typeface="Times New Roman" panose="02020603050405020304" pitchFamily="18" charset="0"/>
                <a:cs typeface="Times New Roman" panose="02020603050405020304" pitchFamily="18" charset="0"/>
              </a:rPr>
              <a:t>АИС </a:t>
            </a:r>
            <a:r>
              <a:rPr lang="ru-RU" sz="1400" b="1" dirty="0">
                <a:latin typeface="Times New Roman" panose="02020603050405020304" pitchFamily="18" charset="0"/>
                <a:cs typeface="Times New Roman" panose="02020603050405020304" pitchFamily="18" charset="0"/>
              </a:rPr>
              <a:t>«Сетевой город. Образование». </a:t>
            </a:r>
            <a:endParaRPr lang="ru-RU" sz="1400" dirty="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6.2. </a:t>
            </a:r>
            <a:r>
              <a:rPr lang="ru-RU" sz="1400" dirty="0">
                <a:latin typeface="Times New Roman" panose="02020603050405020304" pitchFamily="18" charset="0"/>
                <a:cs typeface="Times New Roman" panose="02020603050405020304" pitchFamily="18" charset="0"/>
              </a:rPr>
              <a:t>Текущий контроль успеваемости и промежуточной аттестации </a:t>
            </a:r>
            <a:r>
              <a:rPr lang="ru-RU" sz="1400" dirty="0" smtClean="0">
                <a:latin typeface="Times New Roman" panose="02020603050405020304" pitchFamily="18" charset="0"/>
                <a:cs typeface="Times New Roman" panose="02020603050405020304" pitchFamily="18" charset="0"/>
              </a:rPr>
              <a:t>обучающихся </a:t>
            </a:r>
            <a:r>
              <a:rPr lang="ru-RU" sz="1400" b="1" dirty="0" smtClean="0">
                <a:latin typeface="Times New Roman" panose="02020603050405020304" pitchFamily="18" charset="0"/>
                <a:cs typeface="Times New Roman" panose="02020603050405020304" pitchFamily="18" charset="0"/>
              </a:rPr>
              <a:t>с использованием возможностей модуля МСОКО </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 организуются и проводятся в ОО согласно «Положению  о текущем контроле успеваемости и промежуточной  аттестации обучающихся, установление их форм, периодичности и порядка проведения в ОО»</a:t>
            </a:r>
          </a:p>
          <a:p>
            <a:r>
              <a:rPr lang="ru-RU" sz="1400" dirty="0">
                <a:latin typeface="Times New Roman" panose="02020603050405020304" pitchFamily="18" charset="0"/>
                <a:cs typeface="Times New Roman" panose="02020603050405020304" pitchFamily="18" charset="0"/>
              </a:rPr>
              <a:t>- является частью системы внутреннего мониторинга качества образования по направлению «Контроль результатов освоения обучающимися основной образовательной программы соответствующего уровня образования»  и отражают динамику индивидуальных образовательных достижений обучающихся в соответствии с планируемыми результатами освоения ООП.</a:t>
            </a:r>
          </a:p>
          <a:p>
            <a:r>
              <a:rPr lang="ru-RU" sz="1400" dirty="0">
                <a:latin typeface="Times New Roman" panose="02020603050405020304" pitchFamily="18" charset="0"/>
                <a:cs typeface="Times New Roman" panose="02020603050405020304" pitchFamily="18" charset="0"/>
              </a:rPr>
              <a:t>6.3. В рамках текущего контроля как контроля формирующего проводится оценка запланированных рабочими программами педагогов результатов </a:t>
            </a:r>
            <a:r>
              <a:rPr lang="ru-RU" sz="1400" dirty="0" smtClean="0">
                <a:latin typeface="Times New Roman" panose="02020603050405020304" pitchFamily="18" charset="0"/>
                <a:cs typeface="Times New Roman" panose="02020603050405020304" pitchFamily="18" charset="0"/>
              </a:rPr>
              <a:t>образования </a:t>
            </a:r>
            <a:r>
              <a:rPr lang="ru-RU" sz="1400" b="1" dirty="0" smtClean="0">
                <a:latin typeface="Times New Roman" panose="02020603050405020304" pitchFamily="18" charset="0"/>
                <a:cs typeface="Times New Roman" panose="02020603050405020304" pitchFamily="18" charset="0"/>
              </a:rPr>
              <a:t>с использованием возможностей модуля МСОКО</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предметных и (или) </a:t>
            </a:r>
            <a:r>
              <a:rPr lang="ru-RU" sz="1400" dirty="0" err="1" smtClean="0">
                <a:latin typeface="Times New Roman" panose="02020603050405020304" pitchFamily="18" charset="0"/>
                <a:cs typeface="Times New Roman" panose="02020603050405020304" pitchFamily="18" charset="0"/>
              </a:rPr>
              <a:t>метапредметных</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endParaRPr lang="ru-RU" sz="1400" dirty="0"/>
          </a:p>
        </p:txBody>
      </p:sp>
    </p:spTree>
    <p:extLst>
      <p:ext uri="{BB962C8B-B14F-4D97-AF65-F5344CB8AC3E}">
        <p14:creationId xmlns:p14="http://schemas.microsoft.com/office/powerpoint/2010/main" val="1803035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695722"/>
          </a:xfrm>
        </p:spPr>
        <p:txBody>
          <a:bodyPr>
            <a:normAutofit fontScale="90000"/>
          </a:bodyPr>
          <a:lstStyle/>
          <a:p>
            <a:pPr algn="ct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r>
              <a:rPr lang="ru-RU" sz="3200" dirty="0">
                <a:solidFill>
                  <a:srgbClr val="FF0000"/>
                </a:solidFill>
                <a:latin typeface="Times New Roman" pitchFamily="18" charset="0"/>
                <a:cs typeface="Times New Roman" pitchFamily="18" charset="0"/>
              </a:rPr>
              <a:t/>
            </a:r>
            <a:br>
              <a:rPr lang="ru-RU" sz="3200" dirty="0">
                <a:solidFill>
                  <a:srgbClr val="FF0000"/>
                </a:solidFill>
                <a:latin typeface="Times New Roman" pitchFamily="18" charset="0"/>
                <a:cs typeface="Times New Roman" pitchFamily="18" charset="0"/>
              </a:rPr>
            </a:br>
            <a:r>
              <a:rPr lang="ru-RU" sz="3200" dirty="0" smtClean="0">
                <a:solidFill>
                  <a:srgbClr val="FF0000"/>
                </a:solidFill>
                <a:latin typeface="Times New Roman" pitchFamily="18" charset="0"/>
                <a:cs typeface="Times New Roman" pitchFamily="18" charset="0"/>
              </a:rPr>
              <a:t>Положение </a:t>
            </a:r>
            <a:r>
              <a:rPr lang="ru-RU" sz="3200" u="sng" dirty="0">
                <a:solidFill>
                  <a:srgbClr val="FF0000"/>
                </a:solidFill>
                <a:latin typeface="Times New Roman" pitchFamily="18" charset="0"/>
                <a:cs typeface="Times New Roman" pitchFamily="18" charset="0"/>
              </a:rPr>
              <a:t>о текущем контроле </a:t>
            </a:r>
            <a:r>
              <a:rPr lang="ru-RU" sz="3200" dirty="0">
                <a:solidFill>
                  <a:srgbClr val="FF0000"/>
                </a:solidFill>
                <a:latin typeface="Times New Roman" pitchFamily="18" charset="0"/>
                <a:cs typeface="Times New Roman" pitchFamily="18" charset="0"/>
              </a:rPr>
              <a:t>успеваемости и промежуточной  аттестации обучающихся, установление их форм, периодичности и порядка проведения</a:t>
            </a:r>
            <a:br>
              <a:rPr lang="ru-RU" sz="3200" dirty="0">
                <a:solidFill>
                  <a:srgbClr val="FF0000"/>
                </a:solidFill>
                <a:latin typeface="Times New Roman" pitchFamily="18" charset="0"/>
                <a:cs typeface="Times New Roman" pitchFamily="18" charset="0"/>
              </a:rPr>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827584" y="2492896"/>
            <a:ext cx="7687766" cy="3684067"/>
          </a:xfrm>
        </p:spPr>
        <p:txBody>
          <a:bodyPr>
            <a:normAutofit/>
          </a:bodyPr>
          <a:lstStyle/>
          <a:p>
            <a:r>
              <a:rPr lang="ru-RU" sz="2400" dirty="0" smtClean="0">
                <a:latin typeface="Times New Roman" panose="02020603050405020304" pitchFamily="18" charset="0"/>
                <a:cs typeface="Times New Roman" panose="02020603050405020304" pitchFamily="18" charset="0"/>
              </a:rPr>
              <a:t>Методические рекомендации об осуществлении текущего контроля и промежуточной аттестации обучающихся, разработанные </a:t>
            </a:r>
            <a:r>
              <a:rPr lang="ru-RU" sz="2400" dirty="0">
                <a:latin typeface="Times New Roman" panose="02020603050405020304" pitchFamily="18" charset="0"/>
                <a:cs typeface="Times New Roman" panose="02020603050405020304" pitchFamily="18" charset="0"/>
              </a:rPr>
              <a:t>ГБУ ДПО ЧИППКРО </a:t>
            </a:r>
            <a:endParaRPr lang="ru-RU" sz="2400"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(Письмо </a:t>
            </a:r>
            <a:r>
              <a:rPr lang="ru-RU" dirty="0" err="1" smtClean="0">
                <a:latin typeface="Times New Roman" panose="02020603050405020304" pitchFamily="18" charset="0"/>
                <a:cs typeface="Times New Roman" panose="02020603050405020304" pitchFamily="18" charset="0"/>
              </a:rPr>
              <a:t>МОиН</a:t>
            </a:r>
            <a:r>
              <a:rPr lang="ru-RU" dirty="0" smtClean="0">
                <a:latin typeface="Times New Roman" panose="02020603050405020304" pitchFamily="18" charset="0"/>
                <a:cs typeface="Times New Roman" panose="02020603050405020304" pitchFamily="18" charset="0"/>
              </a:rPr>
              <a:t> от 22.06.2016г. № 03/5409 «О </a:t>
            </a:r>
            <a:r>
              <a:rPr lang="ru-RU" dirty="0">
                <a:latin typeface="Times New Roman" panose="02020603050405020304" pitchFamily="18" charset="0"/>
                <a:cs typeface="Times New Roman" panose="02020603050405020304" pitchFamily="18" charset="0"/>
              </a:rPr>
              <a:t>направлении </a:t>
            </a:r>
            <a:r>
              <a:rPr lang="ru-RU" dirty="0" smtClean="0">
                <a:latin typeface="Times New Roman" panose="02020603050405020304" pitchFamily="18" charset="0"/>
                <a:cs typeface="Times New Roman" panose="02020603050405020304" pitchFamily="18" charset="0"/>
              </a:rPr>
              <a:t> методических рекомендаций по вопросам организации текущего контроля успеваемости и промежуточной аттестации обучающихся»)</a:t>
            </a:r>
          </a:p>
          <a:p>
            <a:pPr marL="0" indent="0" algn="ctr">
              <a:buNone/>
            </a:pPr>
            <a:endParaRPr lang="ru-RU" dirty="0" smtClean="0">
              <a:latin typeface="Times New Roman" panose="02020603050405020304" pitchFamily="18" charset="0"/>
              <a:cs typeface="Times New Roman" panose="02020603050405020304" pitchFamily="18" charset="0"/>
            </a:endParaRPr>
          </a:p>
          <a:p>
            <a:pPr marL="0" indent="0" algn="ctr">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258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9258" y="325370"/>
            <a:ext cx="7886700" cy="1695722"/>
          </a:xfrm>
        </p:spPr>
        <p:txBody>
          <a:bodyPr>
            <a:normAutofit fontScale="90000"/>
          </a:bodyPr>
          <a:lstStyle/>
          <a:p>
            <a:pPr algn="ct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r>
              <a:rPr lang="ru-RU" sz="3200" dirty="0">
                <a:solidFill>
                  <a:srgbClr val="FF0000"/>
                </a:solidFill>
                <a:latin typeface="Times New Roman" pitchFamily="18" charset="0"/>
                <a:cs typeface="Times New Roman" pitchFamily="18" charset="0"/>
              </a:rPr>
              <a:t/>
            </a:r>
            <a:br>
              <a:rPr lang="ru-RU" sz="3200" dirty="0">
                <a:solidFill>
                  <a:srgbClr val="FF0000"/>
                </a:solidFill>
                <a:latin typeface="Times New Roman" pitchFamily="18" charset="0"/>
                <a:cs typeface="Times New Roman" pitchFamily="18" charset="0"/>
              </a:rPr>
            </a:b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r>
              <a:rPr lang="ru-RU" sz="3200" dirty="0" smtClean="0">
                <a:solidFill>
                  <a:srgbClr val="FF0000"/>
                </a:solidFill>
                <a:latin typeface="Times New Roman" pitchFamily="18" charset="0"/>
                <a:cs typeface="Times New Roman" pitchFamily="18" charset="0"/>
              </a:rPr>
              <a:t>Методические </a:t>
            </a:r>
            <a:r>
              <a:rPr lang="ru-RU" sz="3200" dirty="0">
                <a:solidFill>
                  <a:srgbClr val="FF0000"/>
                </a:solidFill>
                <a:latin typeface="Times New Roman" pitchFamily="18" charset="0"/>
                <a:cs typeface="Times New Roman" pitchFamily="18" charset="0"/>
              </a:rPr>
              <a:t>рекомендации об осуществлении текущего контроля и промежуточной аттестации обучающихся, разработанные ГБУ ДПО ЧИППКРО </a:t>
            </a:r>
            <a:br>
              <a:rPr lang="ru-RU" sz="3200" dirty="0">
                <a:solidFill>
                  <a:srgbClr val="FF0000"/>
                </a:solidFill>
                <a:latin typeface="Times New Roman" pitchFamily="18" charset="0"/>
                <a:cs typeface="Times New Roman" pitchFamily="18" charset="0"/>
              </a:rPr>
            </a:br>
            <a:r>
              <a:rPr lang="ru-RU" sz="3200" dirty="0">
                <a:solidFill>
                  <a:srgbClr val="FF0000"/>
                </a:solidFill>
                <a:latin typeface="Times New Roman" pitchFamily="18" charset="0"/>
                <a:cs typeface="Times New Roman" pitchFamily="18" charset="0"/>
              </a:rPr>
              <a:t/>
            </a:r>
            <a:br>
              <a:rPr lang="ru-RU" sz="3200" dirty="0">
                <a:solidFill>
                  <a:srgbClr val="FF0000"/>
                </a:solidFill>
                <a:latin typeface="Times New Roman" pitchFamily="18" charset="0"/>
                <a:cs typeface="Times New Roman" pitchFamily="18" charset="0"/>
              </a:rPr>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827584" y="2492896"/>
            <a:ext cx="7687766" cy="3684067"/>
          </a:xfrm>
        </p:spPr>
        <p:txBody>
          <a:bodyPr>
            <a:normAutofit/>
          </a:bodyPr>
          <a:lstStyle/>
          <a:p>
            <a:pPr marL="0" indent="0" algn="ctr">
              <a:buNone/>
            </a:pPr>
            <a:endParaRPr lang="ru-RU" dirty="0" smtClean="0">
              <a:latin typeface="Times New Roman" panose="02020603050405020304" pitchFamily="18" charset="0"/>
              <a:cs typeface="Times New Roman" panose="02020603050405020304" pitchFamily="18" charset="0"/>
            </a:endParaRPr>
          </a:p>
          <a:p>
            <a:pPr>
              <a:buFontTx/>
              <a:buChar char="-"/>
            </a:pPr>
            <a:r>
              <a:rPr lang="ru-RU" sz="2800" dirty="0" smtClean="0">
                <a:latin typeface="Times New Roman" panose="02020603050405020304" pitchFamily="18" charset="0"/>
                <a:cs typeface="Times New Roman" panose="02020603050405020304" pitchFamily="18" charset="0"/>
              </a:rPr>
              <a:t>нормативное обеспечение текущего контроля успеваемости и промежуточной аттестации обучающихся;</a:t>
            </a:r>
          </a:p>
          <a:p>
            <a:pPr>
              <a:buFontTx/>
              <a:buChar char="-"/>
            </a:pPr>
            <a:r>
              <a:rPr lang="ru-RU" sz="2800" dirty="0" smtClean="0">
                <a:latin typeface="Times New Roman" panose="02020603050405020304" pitchFamily="18" charset="0"/>
                <a:cs typeface="Times New Roman" panose="02020603050405020304" pitchFamily="18" charset="0"/>
              </a:rPr>
              <a:t>порядок организации текущего контроля успеваемости и промежуточной аттестации обучающихся;</a:t>
            </a:r>
          </a:p>
          <a:p>
            <a:pPr>
              <a:buFontTx/>
              <a:buChar char="-"/>
            </a:pP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примерное положение.</a:t>
            </a:r>
          </a:p>
          <a:p>
            <a:pPr marL="0" indent="0">
              <a:buNone/>
            </a:pPr>
            <a:endParaRPr lang="ru-RU"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4427984" y="2132856"/>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98397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407690"/>
          </a:xfrm>
        </p:spPr>
        <p:txBody>
          <a:bodyPr>
            <a:normAutofit fontScale="90000"/>
          </a:bodyPr>
          <a:lstStyle/>
          <a:p>
            <a:pPr algn="ctr"/>
            <a:r>
              <a:rPr lang="ru-RU" sz="3200" dirty="0" smtClean="0">
                <a:solidFill>
                  <a:srgbClr val="FF0000"/>
                </a:solidFill>
                <a:latin typeface="Times New Roman" pitchFamily="18" charset="0"/>
                <a:cs typeface="Times New Roman" pitchFamily="18" charset="0"/>
              </a:rPr>
              <a:t/>
            </a:r>
            <a:br>
              <a:rPr lang="ru-RU" sz="3200" dirty="0" smtClean="0">
                <a:solidFill>
                  <a:srgbClr val="FF0000"/>
                </a:solidFill>
                <a:latin typeface="Times New Roman" pitchFamily="18" charset="0"/>
                <a:cs typeface="Times New Roman" pitchFamily="18" charset="0"/>
              </a:rPr>
            </a:br>
            <a:r>
              <a:rPr lang="ru-RU" sz="3200" dirty="0">
                <a:solidFill>
                  <a:srgbClr val="FF0000"/>
                </a:solidFill>
                <a:latin typeface="Times New Roman" pitchFamily="18" charset="0"/>
                <a:cs typeface="Times New Roman" pitchFamily="18" charset="0"/>
              </a:rPr>
              <a:t/>
            </a:r>
            <a:br>
              <a:rPr lang="ru-RU" sz="3200" dirty="0">
                <a:solidFill>
                  <a:srgbClr val="FF0000"/>
                </a:solidFill>
                <a:latin typeface="Times New Roman" pitchFamily="18" charset="0"/>
                <a:cs typeface="Times New Roman" pitchFamily="18" charset="0"/>
              </a:rPr>
            </a:br>
            <a:r>
              <a:rPr lang="ru-RU" sz="3200" dirty="0" smtClean="0">
                <a:solidFill>
                  <a:srgbClr val="FF0000"/>
                </a:solidFill>
                <a:latin typeface="Times New Roman" pitchFamily="18" charset="0"/>
                <a:cs typeface="Times New Roman" pitchFamily="18" charset="0"/>
              </a:rPr>
              <a:t>Примерная структура </a:t>
            </a:r>
            <a:br>
              <a:rPr lang="ru-RU" sz="3200" dirty="0" smtClean="0">
                <a:solidFill>
                  <a:srgbClr val="FF0000"/>
                </a:solidFill>
                <a:latin typeface="Times New Roman" pitchFamily="18" charset="0"/>
                <a:cs typeface="Times New Roman" pitchFamily="18" charset="0"/>
              </a:rPr>
            </a:br>
            <a:r>
              <a:rPr lang="ru-RU" sz="2700" dirty="0" smtClean="0">
                <a:solidFill>
                  <a:srgbClr val="FF0000"/>
                </a:solidFill>
                <a:latin typeface="Times New Roman" pitchFamily="18" charset="0"/>
                <a:cs typeface="Times New Roman" pitchFamily="18" charset="0"/>
              </a:rPr>
              <a:t>Положения </a:t>
            </a:r>
            <a:r>
              <a:rPr lang="ru-RU" sz="2700" dirty="0">
                <a:solidFill>
                  <a:srgbClr val="FF0000"/>
                </a:solidFill>
                <a:latin typeface="Times New Roman" pitchFamily="18" charset="0"/>
                <a:cs typeface="Times New Roman" pitchFamily="18" charset="0"/>
              </a:rPr>
              <a:t>о текущем контроле успеваемости и промежуточной  аттестации обучающихся, установление их форм, периодичности и порядка проведения</a:t>
            </a:r>
            <a:br>
              <a:rPr lang="ru-RU" sz="2700" dirty="0">
                <a:solidFill>
                  <a:srgbClr val="FF0000"/>
                </a:solidFill>
                <a:latin typeface="Times New Roman" pitchFamily="18" charset="0"/>
                <a:cs typeface="Times New Roman" pitchFamily="18" charset="0"/>
              </a:rPr>
            </a:br>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728117" y="1949797"/>
            <a:ext cx="7687766" cy="4908203"/>
          </a:xfrm>
        </p:spPr>
        <p:txBody>
          <a:bodyPr>
            <a:normAutofit/>
          </a:bodyPr>
          <a:lstStyle/>
          <a:p>
            <a:r>
              <a:rPr lang="ru-RU" sz="2000" dirty="0" smtClean="0">
                <a:latin typeface="Times New Roman" panose="02020603050405020304" pitchFamily="18" charset="0"/>
                <a:cs typeface="Times New Roman" panose="02020603050405020304" pitchFamily="18" charset="0"/>
              </a:rPr>
              <a:t>Общие положения;</a:t>
            </a:r>
          </a:p>
          <a:p>
            <a:r>
              <a:rPr lang="ru-RU" sz="2000" dirty="0" smtClean="0">
                <a:latin typeface="Times New Roman" panose="02020603050405020304" pitchFamily="18" charset="0"/>
                <a:cs typeface="Times New Roman" panose="02020603050405020304" pitchFamily="18" charset="0"/>
              </a:rPr>
              <a:t>Содержание, формы, порядок проведения текущего контроля обучающихся; </a:t>
            </a:r>
            <a:endParaRPr lang="ru-RU" sz="2000" dirty="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Содержание</a:t>
            </a:r>
            <a:r>
              <a:rPr lang="ru-RU" sz="2000" dirty="0">
                <a:latin typeface="Times New Roman" panose="02020603050405020304" pitchFamily="18" charset="0"/>
                <a:cs typeface="Times New Roman" panose="02020603050405020304" pitchFamily="18" charset="0"/>
              </a:rPr>
              <a:t>, формы, порядок проведения </a:t>
            </a:r>
            <a:r>
              <a:rPr lang="ru-RU" sz="2000" dirty="0" smtClean="0">
                <a:latin typeface="Times New Roman" panose="02020603050405020304" pitchFamily="18" charset="0"/>
                <a:cs typeface="Times New Roman" panose="02020603050405020304" pitchFamily="18" charset="0"/>
              </a:rPr>
              <a:t>промежуточной аттестации обучающихся</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Особенности проведения промежуточной аттестации  для отдельных категорий  обучающихся (детей с ограниченными возможностями  здоровья, учащихся, обучающихся по индивидуальным уче</a:t>
            </a:r>
            <a:r>
              <a:rPr lang="ru-RU" sz="2000" dirty="0">
                <a:latin typeface="Times New Roman" panose="02020603050405020304" pitchFamily="18" charset="0"/>
                <a:cs typeface="Times New Roman" panose="02020603050405020304" pitchFamily="18" charset="0"/>
              </a:rPr>
              <a:t>бным планам</a:t>
            </a:r>
            <a:r>
              <a:rPr lang="ru-RU" sz="2000" dirty="0" smtClean="0">
                <a:latin typeface="Times New Roman" panose="02020603050405020304" pitchFamily="18" charset="0"/>
                <a:cs typeface="Times New Roman" panose="02020603050405020304" pitchFamily="18" charset="0"/>
              </a:rPr>
              <a:t>; экстернов; учащихся, пропустивших сроки промежуточной аттестации и т.д.);</a:t>
            </a:r>
          </a:p>
          <a:p>
            <a:r>
              <a:rPr lang="ru-RU" sz="2000" dirty="0" smtClean="0">
                <a:latin typeface="Times New Roman" panose="02020603050405020304" pitchFamily="18" charset="0"/>
                <a:cs typeface="Times New Roman" panose="02020603050405020304" pitchFamily="18" charset="0"/>
              </a:rPr>
              <a:t>Порядок перевода обучающихся в следующий класс, принятие решений о допуске к государственной аттестации на основании результатов промежуточной аттестации обучающихся;</a:t>
            </a:r>
          </a:p>
          <a:p>
            <a:r>
              <a:rPr lang="ru-RU" sz="2000" dirty="0" smtClean="0">
                <a:latin typeface="Times New Roman" panose="02020603050405020304" pitchFamily="18" charset="0"/>
                <a:cs typeface="Times New Roman" panose="02020603050405020304" pitchFamily="18" charset="0"/>
              </a:rPr>
              <a:t>Заключительные положения.</a:t>
            </a:r>
            <a:endParaRPr lang="ru-RU" sz="2000" dirty="0">
              <a:latin typeface="Times New Roman" panose="02020603050405020304" pitchFamily="18" charset="0"/>
              <a:cs typeface="Times New Roman" panose="02020603050405020304" pitchFamily="18" charset="0"/>
            </a:endParaRPr>
          </a:p>
          <a:p>
            <a:pPr marL="0" indent="0" algn="ctr">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040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476672"/>
            <a:ext cx="7886700" cy="5700291"/>
          </a:xfrm>
        </p:spPr>
        <p:txBody>
          <a:bodyPr>
            <a:normAutofit lnSpcReduction="10000"/>
          </a:bodyPr>
          <a:lstStyle/>
          <a:p>
            <a:pPr marL="0" indent="0" algn="ctr">
              <a:buNone/>
            </a:pPr>
            <a:r>
              <a:rPr lang="ru-RU" sz="2400" dirty="0" smtClean="0">
                <a:solidFill>
                  <a:srgbClr val="FF0000"/>
                </a:solidFill>
                <a:latin typeface="Times New Roman" panose="02020603050405020304" pitchFamily="18" charset="0"/>
                <a:cs typeface="Times New Roman" panose="02020603050405020304" pitchFamily="18" charset="0"/>
              </a:rPr>
              <a:t>ФЕДЕРАЛЬНЫЙ </a:t>
            </a:r>
            <a:r>
              <a:rPr lang="ru-RU" sz="2400" dirty="0">
                <a:solidFill>
                  <a:srgbClr val="FF0000"/>
                </a:solidFill>
                <a:latin typeface="Times New Roman" panose="02020603050405020304" pitchFamily="18" charset="0"/>
                <a:cs typeface="Times New Roman" panose="02020603050405020304" pitchFamily="18" charset="0"/>
              </a:rPr>
              <a:t>ИННОВАЦИОННЫЙ ПРОЕКТ</a:t>
            </a:r>
          </a:p>
          <a:p>
            <a:pPr marL="0" indent="0" algn="ctr">
              <a:buNone/>
            </a:pPr>
            <a:r>
              <a:rPr lang="ru-RU" sz="2400" dirty="0">
                <a:solidFill>
                  <a:srgbClr val="FF0000"/>
                </a:solidFill>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Модуль </a:t>
            </a:r>
            <a:r>
              <a:rPr lang="ru-RU" sz="2400" dirty="0">
                <a:latin typeface="Times New Roman" panose="02020603050405020304" pitchFamily="18" charset="0"/>
                <a:cs typeface="Times New Roman" panose="02020603050405020304" pitchFamily="18" charset="0"/>
              </a:rPr>
              <a:t>«Многоуровневая система </a:t>
            </a:r>
            <a:r>
              <a:rPr lang="ru-RU" sz="2400" dirty="0" smtClean="0">
                <a:latin typeface="Times New Roman" panose="02020603050405020304" pitchFamily="18" charset="0"/>
                <a:cs typeface="Times New Roman" panose="02020603050405020304" pitchFamily="18" charset="0"/>
              </a:rPr>
              <a:t>оценки </a:t>
            </a:r>
            <a:r>
              <a:rPr lang="ru-RU" sz="2400" dirty="0">
                <a:latin typeface="Times New Roman" panose="02020603050405020304" pitchFamily="18" charset="0"/>
                <a:cs typeface="Times New Roman" panose="02020603050405020304" pitchFamily="18" charset="0"/>
              </a:rPr>
              <a:t>качества образования» </a:t>
            </a:r>
            <a:r>
              <a:rPr lang="ru-RU" sz="2400" dirty="0" smtClean="0">
                <a:latin typeface="Times New Roman" panose="02020603050405020304" pitchFamily="18" charset="0"/>
                <a:cs typeface="Times New Roman" panose="02020603050405020304" pitchFamily="18" charset="0"/>
              </a:rPr>
              <a:t>АИС </a:t>
            </a:r>
            <a:r>
              <a:rPr lang="ru-RU" sz="2400" dirty="0">
                <a:latin typeface="Times New Roman" panose="02020603050405020304" pitchFamily="18" charset="0"/>
                <a:cs typeface="Times New Roman" panose="02020603050405020304" pitchFamily="18" charset="0"/>
              </a:rPr>
              <a:t>«Сетевой город. Образование» </a:t>
            </a:r>
            <a:r>
              <a:rPr lang="ru-RU" sz="2400" dirty="0" smtClean="0">
                <a:latin typeface="Times New Roman" panose="02020603050405020304" pitchFamily="18" charset="0"/>
                <a:cs typeface="Times New Roman" panose="02020603050405020304" pitchFamily="18" charset="0"/>
              </a:rPr>
              <a:t>                      как </a:t>
            </a:r>
            <a:r>
              <a:rPr lang="ru-RU" sz="2400" dirty="0">
                <a:latin typeface="Times New Roman" panose="02020603050405020304" pitchFamily="18" charset="0"/>
                <a:cs typeface="Times New Roman" panose="02020603050405020304" pitchFamily="18" charset="0"/>
              </a:rPr>
              <a:t>средство управления качеством образования </a:t>
            </a:r>
          </a:p>
          <a:p>
            <a:endParaRPr lang="ru-RU" sz="2400" dirty="0" smtClean="0">
              <a:latin typeface="Times New Roman" panose="02020603050405020304" pitchFamily="18" charset="0"/>
              <a:cs typeface="Times New Roman" panose="02020603050405020304" pitchFamily="18" charset="0"/>
            </a:endParaRPr>
          </a:p>
          <a:p>
            <a:pPr marL="0" indent="0" algn="ctr">
              <a:buNone/>
            </a:pPr>
            <a:r>
              <a:rPr lang="ru-RU" sz="2400" b="1" dirty="0">
                <a:latin typeface="Times New Roman" panose="02020603050405020304" pitchFamily="18" charset="0"/>
                <a:cs typeface="Times New Roman" panose="02020603050405020304" pitchFamily="18" charset="0"/>
              </a:rPr>
              <a:t>Модуль </a:t>
            </a:r>
            <a:r>
              <a:rPr lang="ru-RU" sz="2400" b="1" dirty="0" smtClean="0">
                <a:latin typeface="Times New Roman" panose="02020603050405020304" pitchFamily="18" charset="0"/>
                <a:cs typeface="Times New Roman" panose="02020603050405020304" pitchFamily="18" charset="0"/>
              </a:rPr>
              <a:t>МСОКО АИС СГО </a:t>
            </a:r>
          </a:p>
          <a:p>
            <a:pPr marL="0" indent="0" algn="ctr">
              <a:buNone/>
            </a:pPr>
            <a:r>
              <a:rPr lang="ru-RU" sz="2400" dirty="0" smtClean="0">
                <a:latin typeface="Times New Roman" panose="02020603050405020304" pitchFamily="18" charset="0"/>
                <a:cs typeface="Times New Roman" panose="02020603050405020304" pitchFamily="18" charset="0"/>
              </a:rPr>
              <a:t>разработан компанией </a:t>
            </a:r>
            <a:r>
              <a:rPr lang="ru-RU" sz="2400" dirty="0">
                <a:latin typeface="Times New Roman" panose="02020603050405020304" pitchFamily="18" charset="0"/>
                <a:cs typeface="Times New Roman" panose="02020603050405020304" pitchFamily="18" charset="0"/>
              </a:rPr>
              <a:t>ЗАО «</a:t>
            </a:r>
            <a:r>
              <a:rPr lang="ru-RU" sz="2400" dirty="0" err="1">
                <a:latin typeface="Times New Roman" panose="02020603050405020304" pitchFamily="18" charset="0"/>
                <a:cs typeface="Times New Roman" panose="02020603050405020304" pitchFamily="18" charset="0"/>
              </a:rPr>
              <a:t>ИРТех</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(г. Самара)</a:t>
            </a:r>
          </a:p>
          <a:p>
            <a:pPr marL="0" indent="0" algn="ctr">
              <a:buNone/>
            </a:pPr>
            <a:r>
              <a:rPr lang="ru-RU" sz="2400" dirty="0" smtClean="0">
                <a:latin typeface="Times New Roman" panose="02020603050405020304" pitchFamily="18" charset="0"/>
                <a:cs typeface="Times New Roman" panose="02020603050405020304" pitchFamily="18" charset="0"/>
              </a:rPr>
              <a:t>на основе авторской </a:t>
            </a:r>
            <a:r>
              <a:rPr lang="ru-RU" sz="2400" dirty="0">
                <a:latin typeface="Times New Roman" panose="02020603050405020304" pitchFamily="18" charset="0"/>
                <a:cs typeface="Times New Roman" panose="02020603050405020304" pitchFamily="18" charset="0"/>
              </a:rPr>
              <a:t>инновационной методики </a:t>
            </a:r>
            <a:endParaRPr lang="ru-RU" sz="2400" dirty="0" smtClean="0">
              <a:latin typeface="Times New Roman" panose="02020603050405020304" pitchFamily="18" charset="0"/>
              <a:cs typeface="Times New Roman" panose="02020603050405020304" pitchFamily="18" charset="0"/>
            </a:endParaRPr>
          </a:p>
          <a:p>
            <a:pPr marL="0" indent="0" algn="ctr">
              <a:buNone/>
            </a:pPr>
            <a:r>
              <a:rPr lang="ru-RU" sz="2400" dirty="0" err="1" smtClean="0">
                <a:latin typeface="Times New Roman" panose="02020603050405020304" pitchFamily="18" charset="0"/>
                <a:cs typeface="Times New Roman" panose="02020603050405020304" pitchFamily="18" charset="0"/>
              </a:rPr>
              <a:t>к.п.н</a:t>
            </a:r>
            <a:r>
              <a:rPr lang="ru-RU" sz="2400" dirty="0">
                <a:latin typeface="Times New Roman" panose="02020603050405020304" pitchFamily="18" charset="0"/>
                <a:cs typeface="Times New Roman" panose="02020603050405020304" pitchFamily="18" charset="0"/>
              </a:rPr>
              <a:t>., доцента кафедры </a:t>
            </a:r>
            <a:endParaRPr lang="ru-RU" sz="2400" dirty="0" smtClean="0">
              <a:latin typeface="Times New Roman" panose="02020603050405020304" pitchFamily="18" charset="0"/>
              <a:cs typeface="Times New Roman" panose="02020603050405020304" pitchFamily="18" charset="0"/>
            </a:endParaRPr>
          </a:p>
          <a:p>
            <a:pPr marL="0" indent="0" algn="ctr">
              <a:buNone/>
            </a:pPr>
            <a:r>
              <a:rPr lang="ru-RU" sz="2400" dirty="0" smtClean="0">
                <a:latin typeface="Times New Roman" panose="02020603050405020304" pitchFamily="18" charset="0"/>
                <a:cs typeface="Times New Roman" panose="02020603050405020304" pitchFamily="18" charset="0"/>
              </a:rPr>
              <a:t>профессионального </a:t>
            </a:r>
            <a:r>
              <a:rPr lang="ru-RU" sz="2400" dirty="0">
                <a:latin typeface="Times New Roman" panose="02020603050405020304" pitchFamily="18" charset="0"/>
                <a:cs typeface="Times New Roman" panose="02020603050405020304" pitchFamily="18" charset="0"/>
              </a:rPr>
              <a:t>развития педагогических </a:t>
            </a:r>
            <a:r>
              <a:rPr lang="ru-RU" sz="2400" dirty="0" smtClean="0">
                <a:latin typeface="Times New Roman" panose="02020603050405020304" pitchFamily="18" charset="0"/>
                <a:cs typeface="Times New Roman" panose="02020603050405020304" pitchFamily="18" charset="0"/>
              </a:rPr>
              <a:t>работников</a:t>
            </a:r>
          </a:p>
          <a:p>
            <a:pPr marL="0" indent="0" algn="ctr">
              <a:buNone/>
            </a:pPr>
            <a:r>
              <a:rPr lang="ru-RU" sz="2400" dirty="0" smtClean="0">
                <a:latin typeface="Times New Roman" panose="02020603050405020304" pitchFamily="18" charset="0"/>
                <a:cs typeface="Times New Roman" panose="02020603050405020304" pitchFamily="18" charset="0"/>
              </a:rPr>
              <a:t>Института </a:t>
            </a:r>
            <a:r>
              <a:rPr lang="ru-RU" sz="2400" dirty="0">
                <a:latin typeface="Times New Roman" panose="02020603050405020304" pitchFamily="18" charset="0"/>
                <a:cs typeface="Times New Roman" panose="02020603050405020304" pitchFamily="18" charset="0"/>
              </a:rPr>
              <a:t>дополнительного образования </a:t>
            </a:r>
            <a:endParaRPr lang="ru-RU" sz="2400" dirty="0" smtClean="0">
              <a:latin typeface="Times New Roman" panose="02020603050405020304" pitchFamily="18" charset="0"/>
              <a:cs typeface="Times New Roman" panose="02020603050405020304" pitchFamily="18" charset="0"/>
            </a:endParaRPr>
          </a:p>
          <a:p>
            <a:pPr marL="0" indent="0" algn="ctr">
              <a:buNone/>
            </a:pPr>
            <a:r>
              <a:rPr lang="ru-RU" sz="2400" dirty="0" smtClean="0">
                <a:latin typeface="Times New Roman" panose="02020603050405020304" pitchFamily="18" charset="0"/>
                <a:cs typeface="Times New Roman" panose="02020603050405020304" pitchFamily="18" charset="0"/>
              </a:rPr>
              <a:t>Московского </a:t>
            </a:r>
            <a:r>
              <a:rPr lang="ru-RU" sz="2400" dirty="0">
                <a:latin typeface="Times New Roman" panose="02020603050405020304" pitchFamily="18" charset="0"/>
                <a:cs typeface="Times New Roman" panose="02020603050405020304" pitchFamily="18" charset="0"/>
              </a:rPr>
              <a:t>городского педагогического </a:t>
            </a:r>
            <a:r>
              <a:rPr lang="ru-RU" sz="2400" dirty="0" smtClean="0">
                <a:latin typeface="Times New Roman" panose="02020603050405020304" pitchFamily="18" charset="0"/>
                <a:cs typeface="Times New Roman" panose="02020603050405020304" pitchFamily="18" charset="0"/>
              </a:rPr>
              <a:t>университета</a:t>
            </a:r>
          </a:p>
          <a:p>
            <a:pPr marL="0" indent="0" algn="ctr">
              <a:buNone/>
            </a:pPr>
            <a:r>
              <a:rPr lang="ru-RU" sz="2400" dirty="0" smtClean="0">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Фоминой </a:t>
            </a:r>
            <a:r>
              <a:rPr lang="ru-RU" sz="2400" b="1" dirty="0" smtClean="0">
                <a:solidFill>
                  <a:srgbClr val="FF0000"/>
                </a:solidFill>
                <a:latin typeface="Times New Roman" panose="02020603050405020304" pitchFamily="18" charset="0"/>
                <a:cs typeface="Times New Roman" panose="02020603050405020304" pitchFamily="18" charset="0"/>
              </a:rPr>
              <a:t>Надежды Борисовны </a:t>
            </a:r>
          </a:p>
          <a:p>
            <a:pPr marL="0" indent="0" algn="ctr">
              <a:buNone/>
            </a:pPr>
            <a:r>
              <a:rPr lang="ru-RU" sz="2400" dirty="0" smtClean="0">
                <a:latin typeface="Times New Roman" panose="02020603050405020304" pitchFamily="18" charset="0"/>
                <a:cs typeface="Times New Roman" panose="02020603050405020304" pitchFamily="18" charset="0"/>
              </a:rPr>
              <a:t>и </a:t>
            </a:r>
            <a:r>
              <a:rPr lang="ru-RU" sz="2400" dirty="0">
                <a:latin typeface="Times New Roman" panose="02020603050405020304" pitchFamily="18" charset="0"/>
                <a:cs typeface="Times New Roman" panose="02020603050405020304" pitchFamily="18" charset="0"/>
              </a:rPr>
              <a:t>предназначен для автоматизации оценки качества образования</a:t>
            </a:r>
          </a:p>
        </p:txBody>
      </p:sp>
    </p:spTree>
    <p:extLst>
      <p:ext uri="{BB962C8B-B14F-4D97-AF65-F5344CB8AC3E}">
        <p14:creationId xmlns:p14="http://schemas.microsoft.com/office/powerpoint/2010/main" val="431673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911746"/>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200" b="1" dirty="0" smtClean="0">
                <a:latin typeface="Times New Roman" panose="02020603050405020304" pitchFamily="18" charset="0"/>
                <a:cs typeface="Times New Roman" panose="02020603050405020304" pitchFamily="18" charset="0"/>
              </a:rPr>
              <a:t/>
            </a:r>
            <a:br>
              <a:rPr lang="ru-RU" sz="22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sp>
        <p:nvSpPr>
          <p:cNvPr id="3" name="Объект 2"/>
          <p:cNvSpPr>
            <a:spLocks noGrp="1"/>
          </p:cNvSpPr>
          <p:nvPr>
            <p:ph idx="1"/>
          </p:nvPr>
        </p:nvSpPr>
        <p:spPr>
          <a:xfrm>
            <a:off x="692113" y="2636912"/>
            <a:ext cx="7759774" cy="3972099"/>
          </a:xfrm>
        </p:spPr>
        <p:txBody>
          <a:bodyPr>
            <a:normAutofit/>
          </a:bodyPr>
          <a:lstStyle/>
          <a:p>
            <a:r>
              <a:rPr lang="ru-RU" sz="2000" dirty="0">
                <a:latin typeface="Times New Roman" pitchFamily="18" charset="0"/>
                <a:cs typeface="Times New Roman" pitchFamily="18" charset="0"/>
              </a:rPr>
              <a:t>2.3.</a:t>
            </a:r>
            <a:r>
              <a:rPr lang="ru-RU" sz="2000" b="1" dirty="0">
                <a:latin typeface="Times New Roman" pitchFamily="18" charset="0"/>
                <a:cs typeface="Times New Roman" pitchFamily="18" charset="0"/>
              </a:rPr>
              <a:t> </a:t>
            </a:r>
            <a:r>
              <a:rPr lang="ru-RU" sz="2000" dirty="0">
                <a:latin typeface="Times New Roman" pitchFamily="18" charset="0"/>
                <a:cs typeface="Times New Roman" pitchFamily="18" charset="0"/>
              </a:rPr>
              <a:t>Периодичность текущего контроля успеваемости  и формы проведения устанавливаются и фиксируются в рабочих программах педагогов </a:t>
            </a:r>
            <a:r>
              <a:rPr lang="ru-RU" sz="2000" dirty="0" smtClean="0">
                <a:latin typeface="Times New Roman" pitchFamily="18" charset="0"/>
                <a:cs typeface="Times New Roman" pitchFamily="18" charset="0"/>
              </a:rPr>
              <a:t>ОО по </a:t>
            </a:r>
            <a:r>
              <a:rPr lang="ru-RU" sz="2000" dirty="0">
                <a:latin typeface="Times New Roman" pitchFamily="18" charset="0"/>
                <a:cs typeface="Times New Roman" pitchFamily="18" charset="0"/>
              </a:rPr>
              <a:t>каждому отдельному предмету, курсу, дисциплине (модулю) реализуемых </a:t>
            </a:r>
            <a:r>
              <a:rPr lang="ru-RU" sz="2000" dirty="0" smtClean="0">
                <a:latin typeface="Times New Roman" pitchFamily="18" charset="0"/>
                <a:cs typeface="Times New Roman" pitchFamily="18" charset="0"/>
              </a:rPr>
              <a:t>в ОО  </a:t>
            </a:r>
            <a:r>
              <a:rPr lang="ru-RU" sz="2000" dirty="0">
                <a:latin typeface="Times New Roman" pitchFamily="18" charset="0"/>
                <a:cs typeface="Times New Roman" pitchFamily="18" charset="0"/>
              </a:rPr>
              <a:t>основных общеобразовательных программ.</a:t>
            </a:r>
            <a:r>
              <a:rPr lang="ru-RU" sz="2000" b="1" dirty="0">
                <a:latin typeface="Times New Roman" pitchFamily="18" charset="0"/>
                <a:cs typeface="Times New Roman" pitchFamily="18" charset="0"/>
              </a:rPr>
              <a:t> </a:t>
            </a:r>
          </a:p>
          <a:p>
            <a:pPr marL="0" indent="0">
              <a:buNone/>
            </a:pPr>
            <a:r>
              <a:rPr lang="ru-RU" sz="2000" dirty="0" smtClean="0">
                <a:latin typeface="Times New Roman" pitchFamily="18" charset="0"/>
                <a:cs typeface="Times New Roman" pitchFamily="18" charset="0"/>
              </a:rPr>
              <a:t>	При </a:t>
            </a:r>
            <a:r>
              <a:rPr lang="ru-RU" sz="2000" dirty="0">
                <a:latin typeface="Times New Roman" pitchFamily="18" charset="0"/>
                <a:cs typeface="Times New Roman" pitchFamily="18" charset="0"/>
              </a:rPr>
              <a:t>проведении текущего контроля по всем предметным областям / учебным предметам, курсам и курсам внеурочной деятельности используются устные и письменные формы текущего контроля, которые определены </a:t>
            </a:r>
            <a:r>
              <a:rPr lang="ru-RU" sz="2000" dirty="0" smtClean="0">
                <a:latin typeface="Times New Roman" pitchFamily="18" charset="0"/>
                <a:cs typeface="Times New Roman" pitchFamily="18" charset="0"/>
              </a:rPr>
              <a:t>ОО  (</a:t>
            </a:r>
            <a:r>
              <a:rPr lang="ru-RU" sz="2000" dirty="0">
                <a:latin typeface="Times New Roman" pitchFamily="18" charset="0"/>
                <a:cs typeface="Times New Roman" pitchFamily="18" charset="0"/>
              </a:rPr>
              <a:t>Приложение 1) </a:t>
            </a:r>
            <a:r>
              <a:rPr lang="ru-RU" sz="2000" b="1" dirty="0">
                <a:latin typeface="Times New Roman" pitchFamily="18" charset="0"/>
                <a:cs typeface="Times New Roman" pitchFamily="18" charset="0"/>
              </a:rPr>
              <a:t>с указанием формы контроля в электронном журнале «Сетевой город. Образование</a:t>
            </a:r>
            <a:r>
              <a:rPr lang="ru-RU" sz="2000" b="1" dirty="0" smtClean="0">
                <a:latin typeface="Times New Roman" pitchFamily="18" charset="0"/>
                <a:cs typeface="Times New Roman" pitchFamily="18" charset="0"/>
              </a:rPr>
              <a:t>» и заполнением протоколов (для определённых видов контроля).</a:t>
            </a:r>
            <a:endParaRPr lang="ru-RU" sz="2000" b="1"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197344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60648"/>
            <a:ext cx="7886700" cy="1430041"/>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340289051"/>
              </p:ext>
            </p:extLst>
          </p:nvPr>
        </p:nvGraphicFramePr>
        <p:xfrm>
          <a:off x="539550" y="1844824"/>
          <a:ext cx="8136905" cy="4392489"/>
        </p:xfrm>
        <a:graphic>
          <a:graphicData uri="http://schemas.openxmlformats.org/drawingml/2006/table">
            <a:tbl>
              <a:tblPr firstRow="1" firstCol="1" bandRow="1">
                <a:tableStyleId>{5940675A-B579-460E-94D1-54222C63F5DA}</a:tableStyleId>
              </a:tblPr>
              <a:tblGrid>
                <a:gridCol w="1356152">
                  <a:extLst>
                    <a:ext uri="{9D8B030D-6E8A-4147-A177-3AD203B41FA5}">
                      <a16:colId xmlns="" xmlns:a16="http://schemas.microsoft.com/office/drawing/2014/main" val="20000"/>
                    </a:ext>
                  </a:extLst>
                </a:gridCol>
                <a:gridCol w="1732859">
                  <a:extLst>
                    <a:ext uri="{9D8B030D-6E8A-4147-A177-3AD203B41FA5}">
                      <a16:colId xmlns="" xmlns:a16="http://schemas.microsoft.com/office/drawing/2014/main" val="20001"/>
                    </a:ext>
                  </a:extLst>
                </a:gridCol>
                <a:gridCol w="1796931">
                  <a:extLst>
                    <a:ext uri="{9D8B030D-6E8A-4147-A177-3AD203B41FA5}">
                      <a16:colId xmlns="" xmlns:a16="http://schemas.microsoft.com/office/drawing/2014/main" val="20002"/>
                    </a:ext>
                  </a:extLst>
                </a:gridCol>
                <a:gridCol w="946708">
                  <a:extLst>
                    <a:ext uri="{9D8B030D-6E8A-4147-A177-3AD203B41FA5}">
                      <a16:colId xmlns="" xmlns:a16="http://schemas.microsoft.com/office/drawing/2014/main" val="20003"/>
                    </a:ext>
                  </a:extLst>
                </a:gridCol>
                <a:gridCol w="476476">
                  <a:extLst>
                    <a:ext uri="{9D8B030D-6E8A-4147-A177-3AD203B41FA5}">
                      <a16:colId xmlns="" xmlns:a16="http://schemas.microsoft.com/office/drawing/2014/main" val="3615811189"/>
                    </a:ext>
                  </a:extLst>
                </a:gridCol>
                <a:gridCol w="610443">
                  <a:extLst>
                    <a:ext uri="{9D8B030D-6E8A-4147-A177-3AD203B41FA5}">
                      <a16:colId xmlns="" xmlns:a16="http://schemas.microsoft.com/office/drawing/2014/main" val="20005"/>
                    </a:ext>
                  </a:extLst>
                </a:gridCol>
                <a:gridCol w="610443">
                  <a:extLst>
                    <a:ext uri="{9D8B030D-6E8A-4147-A177-3AD203B41FA5}">
                      <a16:colId xmlns="" xmlns:a16="http://schemas.microsoft.com/office/drawing/2014/main" val="20006"/>
                    </a:ext>
                  </a:extLst>
                </a:gridCol>
                <a:gridCol w="606893">
                  <a:extLst>
                    <a:ext uri="{9D8B030D-6E8A-4147-A177-3AD203B41FA5}">
                      <a16:colId xmlns="" xmlns:a16="http://schemas.microsoft.com/office/drawing/2014/main" val="20007"/>
                    </a:ext>
                  </a:extLst>
                </a:gridCol>
              </a:tblGrid>
              <a:tr h="366191">
                <a:tc rowSpan="2">
                  <a:txBody>
                    <a:bodyPr/>
                    <a:lstStyle/>
                    <a:p>
                      <a:pPr algn="ctr">
                        <a:lnSpc>
                          <a:spcPct val="100000"/>
                        </a:lnSpc>
                        <a:spcAft>
                          <a:spcPts val="0"/>
                        </a:spcAft>
                      </a:pPr>
                      <a:r>
                        <a:rPr lang="ru-RU" sz="1200" dirty="0">
                          <a:effectLst/>
                          <a:latin typeface="Times New Roman" pitchFamily="18" charset="0"/>
                          <a:cs typeface="Times New Roman" pitchFamily="18" charset="0"/>
                        </a:rPr>
                        <a:t>Вид текущего контроля</a:t>
                      </a:r>
                      <a:endParaRPr lang="ru-RU" sz="1200" dirty="0">
                        <a:effectLst/>
                        <a:latin typeface="Times New Roman" pitchFamily="18" charset="0"/>
                        <a:ea typeface="Times New Roman"/>
                        <a:cs typeface="Times New Roman" pitchFamily="18" charset="0"/>
                      </a:endParaRPr>
                    </a:p>
                  </a:txBody>
                  <a:tcPr marL="30846" marR="30846" marT="0" marB="0"/>
                </a:tc>
                <a:tc gridSpan="2">
                  <a:txBody>
                    <a:bodyPr/>
                    <a:lstStyle/>
                    <a:p>
                      <a:pPr algn="ctr">
                        <a:lnSpc>
                          <a:spcPct val="100000"/>
                        </a:lnSpc>
                        <a:spcAft>
                          <a:spcPts val="0"/>
                        </a:spcAft>
                      </a:pPr>
                      <a:r>
                        <a:rPr lang="ru-RU" sz="1200" dirty="0">
                          <a:effectLst/>
                          <a:latin typeface="Times New Roman" pitchFamily="18" charset="0"/>
                          <a:cs typeface="Times New Roman" pitchFamily="18" charset="0"/>
                        </a:rPr>
                        <a:t>Вид контрольно-оценочной деятельности</a:t>
                      </a:r>
                      <a:endParaRPr lang="ru-RU" sz="1200" dirty="0">
                        <a:effectLst/>
                        <a:latin typeface="Times New Roman" pitchFamily="18" charset="0"/>
                        <a:ea typeface="Times New Roman"/>
                        <a:cs typeface="Times New Roman" pitchFamily="18" charset="0"/>
                      </a:endParaRPr>
                    </a:p>
                  </a:txBody>
                  <a:tcPr marL="30846" marR="30846" marT="0" marB="0"/>
                </a:tc>
                <a:tc hMerge="1">
                  <a:txBody>
                    <a:bodyPr/>
                    <a:lstStyle/>
                    <a:p>
                      <a:endParaRPr lang="ru-RU"/>
                    </a:p>
                  </a:txBody>
                  <a:tcPr/>
                </a:tc>
                <a:tc rowSpan="2">
                  <a:txBody>
                    <a:bodyPr/>
                    <a:lstStyle/>
                    <a:p>
                      <a:pPr algn="ctr">
                        <a:lnSpc>
                          <a:spcPct val="100000"/>
                        </a:lnSpc>
                        <a:spcAft>
                          <a:spcPts val="0"/>
                        </a:spcAft>
                      </a:pPr>
                      <a:r>
                        <a:rPr lang="ru-RU" sz="1200" b="1" u="sng" dirty="0">
                          <a:effectLst/>
                          <a:latin typeface="Times New Roman" pitchFamily="18" charset="0"/>
                          <a:cs typeface="Times New Roman" pitchFamily="18" charset="0"/>
                        </a:rPr>
                        <a:t>Количество работ</a:t>
                      </a:r>
                      <a:endParaRPr lang="ru-RU" sz="1200" b="1" u="sng" dirty="0">
                        <a:effectLst/>
                        <a:latin typeface="Times New Roman" pitchFamily="18" charset="0"/>
                        <a:ea typeface="Times New Roman"/>
                        <a:cs typeface="Times New Roman" pitchFamily="18" charset="0"/>
                      </a:endParaRPr>
                    </a:p>
                  </a:txBody>
                  <a:tcPr marL="30846" marR="30846" marT="0" marB="0"/>
                </a:tc>
                <a:tc rowSpan="2">
                  <a:txBody>
                    <a:bodyPr/>
                    <a:lstStyle/>
                    <a:p>
                      <a:pPr algn="ctr">
                        <a:lnSpc>
                          <a:spcPct val="100000"/>
                        </a:lnSpc>
                        <a:spcAft>
                          <a:spcPts val="0"/>
                        </a:spcAft>
                      </a:pPr>
                      <a:r>
                        <a:rPr lang="ru-RU" sz="1200" dirty="0">
                          <a:effectLst/>
                          <a:latin typeface="Times New Roman" pitchFamily="18" charset="0"/>
                          <a:cs typeface="Times New Roman" pitchFamily="18" charset="0"/>
                        </a:rPr>
                        <a:t>1</a:t>
                      </a:r>
                    </a:p>
                    <a:p>
                      <a:pPr algn="ctr">
                        <a:lnSpc>
                          <a:spcPct val="100000"/>
                        </a:lnSpc>
                        <a:spcAft>
                          <a:spcPts val="0"/>
                        </a:spcAft>
                      </a:pPr>
                      <a:r>
                        <a:rPr lang="ru-RU" sz="1200" dirty="0">
                          <a:effectLst/>
                          <a:latin typeface="Times New Roman" pitchFamily="18" charset="0"/>
                          <a:cs typeface="Times New Roman" pitchFamily="18" charset="0"/>
                        </a:rPr>
                        <a:t>класс</a:t>
                      </a:r>
                      <a:endParaRPr lang="ru-RU" sz="1200" dirty="0">
                        <a:effectLst/>
                        <a:latin typeface="Times New Roman" pitchFamily="18" charset="0"/>
                        <a:ea typeface="Times New Roman"/>
                        <a:cs typeface="Times New Roman" pitchFamily="18" charset="0"/>
                      </a:endParaRPr>
                    </a:p>
                  </a:txBody>
                  <a:tcPr marL="30846" marR="30846" marT="0" marB="0"/>
                </a:tc>
                <a:tc rowSpan="2">
                  <a:txBody>
                    <a:bodyPr/>
                    <a:lstStyle/>
                    <a:p>
                      <a:pPr algn="ctr">
                        <a:lnSpc>
                          <a:spcPct val="100000"/>
                        </a:lnSpc>
                        <a:spcAft>
                          <a:spcPts val="0"/>
                        </a:spcAft>
                      </a:pPr>
                      <a:r>
                        <a:rPr lang="ru-RU" sz="1200">
                          <a:effectLst/>
                          <a:latin typeface="Times New Roman" pitchFamily="18" charset="0"/>
                          <a:cs typeface="Times New Roman" pitchFamily="18" charset="0"/>
                        </a:rPr>
                        <a:t>2</a:t>
                      </a:r>
                    </a:p>
                    <a:p>
                      <a:pPr algn="ctr">
                        <a:lnSpc>
                          <a:spcPct val="100000"/>
                        </a:lnSpc>
                        <a:spcAft>
                          <a:spcPts val="0"/>
                        </a:spcAft>
                      </a:pPr>
                      <a:r>
                        <a:rPr lang="ru-RU" sz="1200">
                          <a:effectLst/>
                          <a:latin typeface="Times New Roman" pitchFamily="18" charset="0"/>
                          <a:cs typeface="Times New Roman" pitchFamily="18" charset="0"/>
                        </a:rPr>
                        <a:t>класс</a:t>
                      </a:r>
                      <a:endParaRPr lang="ru-RU" sz="1200">
                        <a:effectLst/>
                        <a:latin typeface="Times New Roman" pitchFamily="18" charset="0"/>
                        <a:ea typeface="Times New Roman"/>
                        <a:cs typeface="Times New Roman" pitchFamily="18" charset="0"/>
                      </a:endParaRPr>
                    </a:p>
                  </a:txBody>
                  <a:tcPr marL="30846" marR="30846" marT="0" marB="0"/>
                </a:tc>
                <a:tc rowSpan="2">
                  <a:txBody>
                    <a:bodyPr/>
                    <a:lstStyle/>
                    <a:p>
                      <a:pPr algn="ctr">
                        <a:lnSpc>
                          <a:spcPct val="100000"/>
                        </a:lnSpc>
                        <a:spcAft>
                          <a:spcPts val="0"/>
                        </a:spcAft>
                      </a:pPr>
                      <a:r>
                        <a:rPr lang="ru-RU" sz="1200">
                          <a:effectLst/>
                          <a:latin typeface="Times New Roman" pitchFamily="18" charset="0"/>
                          <a:cs typeface="Times New Roman" pitchFamily="18" charset="0"/>
                        </a:rPr>
                        <a:t>3</a:t>
                      </a:r>
                    </a:p>
                    <a:p>
                      <a:pPr algn="ctr">
                        <a:lnSpc>
                          <a:spcPct val="100000"/>
                        </a:lnSpc>
                        <a:spcAft>
                          <a:spcPts val="0"/>
                        </a:spcAft>
                      </a:pPr>
                      <a:r>
                        <a:rPr lang="ru-RU" sz="1200">
                          <a:effectLst/>
                          <a:latin typeface="Times New Roman" pitchFamily="18" charset="0"/>
                          <a:cs typeface="Times New Roman" pitchFamily="18" charset="0"/>
                        </a:rPr>
                        <a:t>класс</a:t>
                      </a:r>
                      <a:endParaRPr lang="ru-RU" sz="1200">
                        <a:effectLst/>
                        <a:latin typeface="Times New Roman" pitchFamily="18" charset="0"/>
                        <a:ea typeface="Times New Roman"/>
                        <a:cs typeface="Times New Roman" pitchFamily="18" charset="0"/>
                      </a:endParaRPr>
                    </a:p>
                  </a:txBody>
                  <a:tcPr marL="30846" marR="30846" marT="0" marB="0"/>
                </a:tc>
                <a:tc rowSpan="2">
                  <a:txBody>
                    <a:bodyPr/>
                    <a:lstStyle/>
                    <a:p>
                      <a:pPr algn="ctr">
                        <a:lnSpc>
                          <a:spcPct val="100000"/>
                        </a:lnSpc>
                        <a:spcAft>
                          <a:spcPts val="0"/>
                        </a:spcAft>
                      </a:pPr>
                      <a:r>
                        <a:rPr lang="ru-RU" sz="1200">
                          <a:effectLst/>
                          <a:latin typeface="Times New Roman" pitchFamily="18" charset="0"/>
                          <a:cs typeface="Times New Roman" pitchFamily="18" charset="0"/>
                        </a:rPr>
                        <a:t>4</a:t>
                      </a:r>
                    </a:p>
                    <a:p>
                      <a:pPr algn="ctr">
                        <a:lnSpc>
                          <a:spcPct val="100000"/>
                        </a:lnSpc>
                        <a:spcAft>
                          <a:spcPts val="0"/>
                        </a:spcAft>
                      </a:pPr>
                      <a:r>
                        <a:rPr lang="ru-RU" sz="1200">
                          <a:effectLst/>
                          <a:latin typeface="Times New Roman" pitchFamily="18" charset="0"/>
                          <a:cs typeface="Times New Roman" pitchFamily="18" charset="0"/>
                        </a:rPr>
                        <a:t>класс</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 xmlns:a16="http://schemas.microsoft.com/office/drawing/2014/main" val="10000"/>
                  </a:ext>
                </a:extLst>
              </a:tr>
              <a:tr h="292953">
                <a:tc vMerge="1">
                  <a:txBody>
                    <a:bodyPr/>
                    <a:lstStyle/>
                    <a:p>
                      <a:endParaRPr lang="ru-RU"/>
                    </a:p>
                  </a:txBody>
                  <a:tcPr/>
                </a:tc>
                <a:tc>
                  <a:txBody>
                    <a:bodyPr/>
                    <a:lstStyle/>
                    <a:p>
                      <a:pPr algn="ctr">
                        <a:lnSpc>
                          <a:spcPct val="100000"/>
                        </a:lnSpc>
                        <a:spcAft>
                          <a:spcPts val="0"/>
                        </a:spcAft>
                      </a:pPr>
                      <a:r>
                        <a:rPr lang="ru-RU" sz="1200">
                          <a:effectLst/>
                          <a:latin typeface="Times New Roman" pitchFamily="18" charset="0"/>
                          <a:cs typeface="Times New Roman" pitchFamily="18" charset="0"/>
                        </a:rPr>
                        <a:t>Устный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dirty="0">
                          <a:effectLst/>
                          <a:latin typeface="Times New Roman" pitchFamily="18" charset="0"/>
                          <a:cs typeface="Times New Roman" pitchFamily="18" charset="0"/>
                        </a:rPr>
                        <a:t>Письменный </a:t>
                      </a:r>
                      <a:endParaRPr lang="ru-RU" sz="1200" dirty="0">
                        <a:effectLst/>
                        <a:latin typeface="Times New Roman" pitchFamily="18" charset="0"/>
                        <a:ea typeface="Times New Roman"/>
                        <a:cs typeface="Times New Roman" pitchFamily="18" charset="0"/>
                      </a:endParaRPr>
                    </a:p>
                  </a:txBody>
                  <a:tcPr marL="30846" marR="30846" marT="0" marB="0"/>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 xmlns:a16="http://schemas.microsoft.com/office/drawing/2014/main" val="10001"/>
                  </a:ext>
                </a:extLst>
              </a:tr>
              <a:tr h="233271">
                <a:tc gridSpan="8">
                  <a:txBody>
                    <a:bodyPr/>
                    <a:lstStyle/>
                    <a:p>
                      <a:pPr algn="ctr">
                        <a:lnSpc>
                          <a:spcPct val="100000"/>
                        </a:lnSpc>
                        <a:spcAft>
                          <a:spcPts val="0"/>
                        </a:spcAft>
                      </a:pPr>
                      <a:r>
                        <a:rPr lang="ru-RU" sz="1200" dirty="0" err="1">
                          <a:effectLst/>
                          <a:latin typeface="Times New Roman" pitchFamily="18" charset="0"/>
                          <a:cs typeface="Times New Roman" pitchFamily="18" charset="0"/>
                        </a:rPr>
                        <a:t>Метапредметные</a:t>
                      </a:r>
                      <a:r>
                        <a:rPr lang="ru-RU" sz="1200" dirty="0">
                          <a:effectLst/>
                          <a:latin typeface="Times New Roman" pitchFamily="18" charset="0"/>
                          <a:cs typeface="Times New Roman" pitchFamily="18" charset="0"/>
                        </a:rPr>
                        <a:t> результаты освоения обучающимися ООП НОО</a:t>
                      </a:r>
                      <a:endParaRPr lang="ru-RU" sz="1200" dirty="0">
                        <a:effectLst/>
                        <a:latin typeface="Times New Roman" pitchFamily="18" charset="0"/>
                        <a:ea typeface="Times New Roman"/>
                        <a:cs typeface="Times New Roman" pitchFamily="18" charset="0"/>
                      </a:endParaRPr>
                    </a:p>
                  </a:txBody>
                  <a:tcPr marL="30846" marR="30846"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2"/>
                  </a:ext>
                </a:extLst>
              </a:tr>
              <a:tr h="939361">
                <a:tc>
                  <a:txBody>
                    <a:bodyPr/>
                    <a:lstStyle/>
                    <a:p>
                      <a:pPr>
                        <a:lnSpc>
                          <a:spcPct val="100000"/>
                        </a:lnSpc>
                        <a:spcAft>
                          <a:spcPts val="0"/>
                        </a:spcAft>
                      </a:pPr>
                      <a:r>
                        <a:rPr lang="ru-RU" sz="1200" dirty="0">
                          <a:effectLst/>
                          <a:latin typeface="Times New Roman" pitchFamily="18" charset="0"/>
                          <a:cs typeface="Times New Roman" pitchFamily="18" charset="0"/>
                        </a:rPr>
                        <a:t>Поурочный контроль</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Работа в паре, группе</a:t>
                      </a:r>
                      <a:r>
                        <a:rPr lang="ru-RU" sz="1200" dirty="0" smtClean="0">
                          <a:effectLst/>
                          <a:latin typeface="Times New Roman" pitchFamily="18" charset="0"/>
                          <a:cs typeface="Times New Roman" pitchFamily="18" charset="0"/>
                        </a:rPr>
                        <a:t>. Поиск </a:t>
                      </a:r>
                      <a:r>
                        <a:rPr lang="ru-RU" sz="1200" dirty="0">
                          <a:effectLst/>
                          <a:latin typeface="Times New Roman" pitchFamily="18" charset="0"/>
                          <a:cs typeface="Times New Roman" pitchFamily="18" charset="0"/>
                        </a:rPr>
                        <a:t>информации.</a:t>
                      </a:r>
                    </a:p>
                    <a:p>
                      <a:pPr>
                        <a:lnSpc>
                          <a:spcPct val="100000"/>
                        </a:lnSpc>
                        <a:spcAft>
                          <a:spcPts val="0"/>
                        </a:spcAft>
                      </a:pPr>
                      <a:r>
                        <a:rPr lang="ru-RU" sz="1200" dirty="0">
                          <a:effectLst/>
                          <a:latin typeface="Times New Roman" pitchFamily="18" charset="0"/>
                          <a:cs typeface="Times New Roman" pitchFamily="18" charset="0"/>
                        </a:rPr>
                        <a:t>Аналитическая деятельность на уроке.</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Работа с текстом (план; выделение главного). Работа с информацией (таблицы, графики, диаграммы)</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 xmlns:a16="http://schemas.microsoft.com/office/drawing/2014/main" val="10003"/>
                  </a:ext>
                </a:extLst>
              </a:tr>
              <a:tr h="187872">
                <a:tc rowSpan="2">
                  <a:txBody>
                    <a:bodyPr/>
                    <a:lstStyle/>
                    <a:p>
                      <a:pPr>
                        <a:lnSpc>
                          <a:spcPct val="100000"/>
                        </a:lnSpc>
                        <a:spcAft>
                          <a:spcPts val="0"/>
                        </a:spcAft>
                      </a:pPr>
                      <a:r>
                        <a:rPr lang="ru-RU" sz="1200">
                          <a:effectLst/>
                          <a:latin typeface="Times New Roman" pitchFamily="18" charset="0"/>
                          <a:cs typeface="Times New Roman" pitchFamily="18" charset="0"/>
                        </a:rPr>
                        <a:t>Периодический  (тематический)  контроль</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Комплексная  работа</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 xmlns:a16="http://schemas.microsoft.com/office/drawing/2014/main" val="10004"/>
                  </a:ext>
                </a:extLst>
              </a:tr>
              <a:tr h="375745">
                <a:tc vMerge="1">
                  <a:txBody>
                    <a:bodyPr/>
                    <a:lstStyle/>
                    <a:p>
                      <a:endParaRPr lang="ru-RU"/>
                    </a:p>
                  </a:txBody>
                  <a:tcPr/>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Отдельные задания в контрольных работах</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gn="ct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 xmlns:a16="http://schemas.microsoft.com/office/drawing/2014/main" val="10005"/>
                  </a:ext>
                </a:extLst>
              </a:tr>
              <a:tr h="372009">
                <a:tc gridSpan="8">
                  <a:txBody>
                    <a:bodyPr/>
                    <a:lstStyle/>
                    <a:p>
                      <a:pPr algn="ctr">
                        <a:lnSpc>
                          <a:spcPct val="100000"/>
                        </a:lnSpc>
                        <a:spcAft>
                          <a:spcPts val="0"/>
                        </a:spcAft>
                      </a:pPr>
                      <a:r>
                        <a:rPr lang="ru-RU" sz="1200" dirty="0">
                          <a:effectLst/>
                          <a:latin typeface="Times New Roman" pitchFamily="18" charset="0"/>
                          <a:cs typeface="Times New Roman" pitchFamily="18" charset="0"/>
                        </a:rPr>
                        <a:t>Предметные результаты освоения обучающимися ООП НОО</a:t>
                      </a:r>
                    </a:p>
                    <a:p>
                      <a:pPr algn="ctr">
                        <a:lnSpc>
                          <a:spcPct val="100000"/>
                        </a:lnSpc>
                        <a:spcAft>
                          <a:spcPts val="0"/>
                        </a:spcAft>
                      </a:pPr>
                      <a:r>
                        <a:rPr lang="ru-RU" sz="1200" dirty="0">
                          <a:effectLst/>
                          <a:latin typeface="Times New Roman" pitchFamily="18" charset="0"/>
                          <a:cs typeface="Times New Roman" pitchFamily="18" charset="0"/>
                        </a:rPr>
                        <a:t>учебный предмет «Русский язык»</a:t>
                      </a:r>
                      <a:endParaRPr lang="ru-RU" sz="1200" dirty="0">
                        <a:effectLst/>
                        <a:latin typeface="Times New Roman" pitchFamily="18" charset="0"/>
                        <a:ea typeface="Times New Roman"/>
                        <a:cs typeface="Times New Roman" pitchFamily="18" charset="0"/>
                      </a:endParaRPr>
                    </a:p>
                  </a:txBody>
                  <a:tcPr marL="30846" marR="30846"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6"/>
                  </a:ext>
                </a:extLst>
              </a:tr>
              <a:tr h="751488">
                <a:tc>
                  <a:txBody>
                    <a:bodyPr/>
                    <a:lstStyle/>
                    <a:p>
                      <a:pPr>
                        <a:lnSpc>
                          <a:spcPct val="100000"/>
                        </a:lnSpc>
                        <a:spcAft>
                          <a:spcPts val="0"/>
                        </a:spcAft>
                      </a:pPr>
                      <a:r>
                        <a:rPr lang="ru-RU" sz="1200">
                          <a:effectLst/>
                          <a:latin typeface="Times New Roman" pitchFamily="18" charset="0"/>
                          <a:cs typeface="Times New Roman" pitchFamily="18" charset="0"/>
                        </a:rPr>
                        <a:t>Поурочный контроль</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smtClean="0">
                          <a:effectLst/>
                          <a:latin typeface="Times New Roman" pitchFamily="18" charset="0"/>
                          <a:cs typeface="Times New Roman" pitchFamily="18" charset="0"/>
                        </a:rPr>
                        <a:t>Ответ на уроке</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smtClean="0">
                          <a:effectLst/>
                          <a:latin typeface="Times New Roman" pitchFamily="18" charset="0"/>
                          <a:cs typeface="Times New Roman" pitchFamily="18" charset="0"/>
                        </a:rPr>
                        <a:t> Словарный </a:t>
                      </a:r>
                      <a:r>
                        <a:rPr lang="ru-RU" sz="1200" dirty="0">
                          <a:effectLst/>
                          <a:latin typeface="Times New Roman" pitchFamily="18" charset="0"/>
                          <a:cs typeface="Times New Roman" pitchFamily="18" charset="0"/>
                        </a:rPr>
                        <a:t>диктант.</a:t>
                      </a:r>
                    </a:p>
                    <a:p>
                      <a:pPr>
                        <a:lnSpc>
                          <a:spcPct val="100000"/>
                        </a:lnSpc>
                        <a:spcAft>
                          <a:spcPts val="0"/>
                        </a:spcAft>
                      </a:pPr>
                      <a:r>
                        <a:rPr lang="ru-RU" sz="1200" dirty="0">
                          <a:effectLst/>
                          <a:latin typeface="Times New Roman" pitchFamily="18" charset="0"/>
                          <a:cs typeface="Times New Roman" pitchFamily="18" charset="0"/>
                        </a:rPr>
                        <a:t>Выполнение письменного упражнения.</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 xmlns:a16="http://schemas.microsoft.com/office/drawing/2014/main" val="10007"/>
                  </a:ext>
                </a:extLst>
              </a:tr>
              <a:tr h="403919">
                <a:tc rowSpan="2">
                  <a:txBody>
                    <a:bodyPr/>
                    <a:lstStyle/>
                    <a:p>
                      <a:pPr>
                        <a:lnSpc>
                          <a:spcPct val="100000"/>
                        </a:lnSpc>
                        <a:spcAft>
                          <a:spcPts val="0"/>
                        </a:spcAft>
                      </a:pPr>
                      <a:r>
                        <a:rPr lang="ru-RU" sz="1200">
                          <a:effectLst/>
                          <a:latin typeface="Times New Roman" pitchFamily="18" charset="0"/>
                          <a:cs typeface="Times New Roman" pitchFamily="18" charset="0"/>
                        </a:rPr>
                        <a:t>Периодический  (тематический)  контроль</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Проверочная работа</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extLst>
                  <a:ext uri="{0D108BD9-81ED-4DB2-BD59-A6C34878D82A}">
                    <a16:rowId xmlns="" xmlns:a16="http://schemas.microsoft.com/office/drawing/2014/main" val="10008"/>
                  </a:ext>
                </a:extLst>
              </a:tr>
              <a:tr h="469680">
                <a:tc vMerge="1">
                  <a:txBody>
                    <a:bodyPr/>
                    <a:lstStyle/>
                    <a:p>
                      <a:endParaRPr lang="ru-RU"/>
                    </a:p>
                  </a:txBody>
                  <a:tcPr/>
                </a:tc>
                <a:tc>
                  <a:txBody>
                    <a:bodyPr/>
                    <a:lstStyle/>
                    <a:p>
                      <a:pPr>
                        <a:lnSpc>
                          <a:spcPct val="100000"/>
                        </a:lnSpc>
                        <a:spcAft>
                          <a:spcPts val="0"/>
                        </a:spcAft>
                      </a:pPr>
                      <a:r>
                        <a:rPr lang="ru-RU" sz="1200">
                          <a:effectLst/>
                          <a:latin typeface="Times New Roman" pitchFamily="18" charset="0"/>
                          <a:cs typeface="Times New Roman" pitchFamily="18" charset="0"/>
                        </a:rPr>
                        <a:t> </a:t>
                      </a:r>
                      <a:endParaRPr lang="ru-RU" sz="120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Контрольное списывание </a:t>
                      </a:r>
                      <a:r>
                        <a:rPr lang="ru-RU" sz="1200" dirty="0" smtClean="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tc>
                  <a:txBody>
                    <a:bodyPr/>
                    <a:lstStyle/>
                    <a:p>
                      <a:pPr>
                        <a:lnSpc>
                          <a:spcPct val="100000"/>
                        </a:lnSpc>
                        <a:spcAft>
                          <a:spcPts val="0"/>
                        </a:spcAft>
                      </a:pPr>
                      <a:r>
                        <a:rPr lang="ru-RU" sz="1200" dirty="0">
                          <a:effectLst/>
                          <a:latin typeface="Times New Roman" pitchFamily="18" charset="0"/>
                          <a:cs typeface="Times New Roman" pitchFamily="18" charset="0"/>
                        </a:rPr>
                        <a:t> </a:t>
                      </a:r>
                      <a:endParaRPr lang="ru-RU" sz="1200" dirty="0">
                        <a:effectLst/>
                        <a:latin typeface="Times New Roman" pitchFamily="18" charset="0"/>
                        <a:ea typeface="Times New Roman"/>
                        <a:cs typeface="Times New Roman" pitchFamily="18" charset="0"/>
                      </a:endParaRPr>
                    </a:p>
                  </a:txBody>
                  <a:tcPr marL="30846" marR="30846" marT="0" marB="0"/>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427211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16632"/>
            <a:ext cx="8119814" cy="1574057"/>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sp>
        <p:nvSpPr>
          <p:cNvPr id="3" name="Объект 2"/>
          <p:cNvSpPr>
            <a:spLocks noGrp="1"/>
          </p:cNvSpPr>
          <p:nvPr>
            <p:ph idx="1"/>
          </p:nvPr>
        </p:nvSpPr>
        <p:spPr/>
        <p:txBody>
          <a:bodyPr/>
          <a:lstStyle/>
          <a:p>
            <a:endParaRPr lang="ru-RU"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18" t="17724" r="14693" b="6250"/>
          <a:stretch/>
        </p:blipFill>
        <p:spPr bwMode="auto">
          <a:xfrm>
            <a:off x="782986" y="1844824"/>
            <a:ext cx="8340097" cy="454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211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839738"/>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
            </a:r>
            <a:br>
              <a:rPr lang="ru-RU" sz="27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sp>
        <p:nvSpPr>
          <p:cNvPr id="3" name="Объект 2"/>
          <p:cNvSpPr>
            <a:spLocks noGrp="1"/>
          </p:cNvSpPr>
          <p:nvPr>
            <p:ph idx="1"/>
          </p:nvPr>
        </p:nvSpPr>
        <p:spPr>
          <a:xfrm>
            <a:off x="655721" y="2708920"/>
            <a:ext cx="7903790" cy="3684067"/>
          </a:xfrm>
        </p:spPr>
        <p:txBody>
          <a:bodyPr>
            <a:normAutofit/>
          </a:bodyPr>
          <a:lstStyle/>
          <a:p>
            <a:r>
              <a:rPr lang="ru-RU" sz="2000" dirty="0">
                <a:latin typeface="Times New Roman" pitchFamily="18" charset="0"/>
                <a:cs typeface="Times New Roman" pitchFamily="18" charset="0"/>
              </a:rPr>
              <a:t>2.5. При проведении текущего контроля </a:t>
            </a:r>
            <a:r>
              <a:rPr lang="ru-RU" sz="2000" dirty="0" smtClean="0">
                <a:latin typeface="Times New Roman" pitchFamily="18" charset="0"/>
                <a:cs typeface="Times New Roman" pitchFamily="18" charset="0"/>
              </a:rPr>
              <a:t>педагогами используются </a:t>
            </a:r>
            <a:r>
              <a:rPr lang="ru-RU" sz="2000" dirty="0">
                <a:latin typeface="Times New Roman" pitchFamily="18" charset="0"/>
                <a:cs typeface="Times New Roman" pitchFamily="18" charset="0"/>
              </a:rPr>
              <a:t>оценочные (контрольно-измерительные) материалы, перечень и содержание которых утверждены в составе реализуемых</a:t>
            </a:r>
            <a:r>
              <a:rPr lang="ru-RU" sz="2000" b="1" dirty="0">
                <a:latin typeface="Times New Roman" pitchFamily="18" charset="0"/>
                <a:cs typeface="Times New Roman" pitchFamily="18" charset="0"/>
              </a:rPr>
              <a:t> </a:t>
            </a:r>
            <a:r>
              <a:rPr lang="ru-RU" sz="2000" dirty="0">
                <a:latin typeface="Times New Roman" pitchFamily="18" charset="0"/>
                <a:cs typeface="Times New Roman" pitchFamily="18" charset="0"/>
              </a:rPr>
              <a:t>в </a:t>
            </a:r>
            <a:r>
              <a:rPr lang="ru-RU" sz="2000" dirty="0" smtClean="0">
                <a:latin typeface="Times New Roman" pitchFamily="18" charset="0"/>
                <a:cs typeface="Times New Roman" pitchFamily="18" charset="0"/>
              </a:rPr>
              <a:t>ОО основных </a:t>
            </a:r>
            <a:r>
              <a:rPr lang="ru-RU" sz="2000" dirty="0">
                <a:latin typeface="Times New Roman" pitchFamily="18" charset="0"/>
                <a:cs typeface="Times New Roman" pitchFamily="18" charset="0"/>
              </a:rPr>
              <a:t>общеобразовательных программ. </a:t>
            </a:r>
            <a:endParaRPr lang="ru-RU" sz="2000" b="1" dirty="0">
              <a:latin typeface="Times New Roman" pitchFamily="18" charset="0"/>
              <a:cs typeface="Times New Roman" pitchFamily="18" charset="0"/>
            </a:endParaRPr>
          </a:p>
          <a:p>
            <a:r>
              <a:rPr lang="ru-RU" sz="2000" dirty="0">
                <a:latin typeface="Times New Roman" pitchFamily="18" charset="0"/>
                <a:cs typeface="Times New Roman" pitchFamily="18" charset="0"/>
              </a:rPr>
              <a:t>	</a:t>
            </a:r>
            <a:r>
              <a:rPr lang="ru-RU" sz="2000" b="1" dirty="0" smtClean="0">
                <a:latin typeface="Times New Roman" pitchFamily="18" charset="0"/>
                <a:cs typeface="Times New Roman" pitchFamily="18" charset="0"/>
              </a:rPr>
              <a:t>Контрольно-измерительные </a:t>
            </a:r>
            <a:r>
              <a:rPr lang="ru-RU" sz="2000" b="1" dirty="0">
                <a:latin typeface="Times New Roman" pitchFamily="18" charset="0"/>
                <a:cs typeface="Times New Roman" pitchFamily="18" charset="0"/>
              </a:rPr>
              <a:t>материалы </a:t>
            </a:r>
            <a:r>
              <a:rPr lang="ru-RU" sz="2000" b="1" dirty="0" smtClean="0">
                <a:latin typeface="Times New Roman" pitchFamily="18" charset="0"/>
                <a:cs typeface="Times New Roman" pitchFamily="18" charset="0"/>
              </a:rPr>
              <a:t>содержат спецификации </a:t>
            </a:r>
            <a:r>
              <a:rPr lang="ru-RU" sz="2000" b="1" dirty="0">
                <a:latin typeface="Times New Roman" pitchFamily="18" charset="0"/>
                <a:cs typeface="Times New Roman" pitchFamily="18" charset="0"/>
              </a:rPr>
              <a:t>и </a:t>
            </a:r>
            <a:r>
              <a:rPr lang="ru-RU" sz="2000" b="1" dirty="0" smtClean="0">
                <a:latin typeface="Times New Roman" pitchFamily="18" charset="0"/>
                <a:cs typeface="Times New Roman" pitchFamily="18" charset="0"/>
              </a:rPr>
              <a:t>планы </a:t>
            </a:r>
            <a:r>
              <a:rPr lang="ru-RU" sz="2000" b="1" dirty="0">
                <a:latin typeface="Times New Roman" pitchFamily="18" charset="0"/>
                <a:cs typeface="Times New Roman" pitchFamily="18" charset="0"/>
              </a:rPr>
              <a:t>контрольных работ, тестовых работ, диктантов и т.д. с указанием КЭС (контролируемых элементов содержания).</a:t>
            </a:r>
            <a:endParaRPr lang="ru-RU" sz="20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7211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911746"/>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
            </a:r>
            <a:br>
              <a:rPr lang="ru-RU" sz="27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2. Содержание</a:t>
            </a:r>
            <a:r>
              <a:rPr lang="ru-RU" sz="2700" b="1" dirty="0">
                <a:latin typeface="Times New Roman" panose="02020603050405020304" pitchFamily="18" charset="0"/>
                <a:cs typeface="Times New Roman" panose="02020603050405020304" pitchFamily="18" charset="0"/>
              </a:rPr>
              <a:t>, формы, порядок проведения текущего контроля обучающихся</a:t>
            </a:r>
            <a:endParaRPr lang="ru-RU" sz="2700" b="1" dirty="0"/>
          </a:p>
        </p:txBody>
      </p:sp>
      <p:sp>
        <p:nvSpPr>
          <p:cNvPr id="3" name="Объект 2"/>
          <p:cNvSpPr>
            <a:spLocks noGrp="1"/>
          </p:cNvSpPr>
          <p:nvPr>
            <p:ph idx="1"/>
          </p:nvPr>
        </p:nvSpPr>
        <p:spPr>
          <a:xfrm>
            <a:off x="683568" y="2462801"/>
            <a:ext cx="7831782" cy="4404146"/>
          </a:xfrm>
        </p:spPr>
        <p:txBody>
          <a:bodyPr>
            <a:normAutofit/>
          </a:bodyPr>
          <a:lstStyle/>
          <a:p>
            <a:r>
              <a:rPr lang="ru-RU" sz="2000" dirty="0">
                <a:latin typeface="Times New Roman" pitchFamily="18" charset="0"/>
                <a:cs typeface="Times New Roman" pitchFamily="18" charset="0"/>
              </a:rPr>
              <a:t>2.10. По итогам текущего контроля за учебный период (триместр) выставляется отметка, которая выводится как среднее арифметическое, округлённое по законам математики до целого числа в соответствии с предлагаемой отметкой в  </a:t>
            </a:r>
            <a:r>
              <a:rPr lang="ru-RU" sz="2000" b="1" dirty="0">
                <a:latin typeface="Times New Roman" pitchFamily="18" charset="0"/>
                <a:cs typeface="Times New Roman" pitchFamily="18" charset="0"/>
              </a:rPr>
              <a:t>АИС «Сетевой город. Образование».</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2.11. Педагогические </a:t>
            </a:r>
            <a:r>
              <a:rPr lang="ru-RU" sz="2000" dirty="0" smtClean="0">
                <a:latin typeface="Times New Roman" pitchFamily="18" charset="0"/>
                <a:cs typeface="Times New Roman" pitchFamily="18" charset="0"/>
              </a:rPr>
              <a:t>работники, </a:t>
            </a:r>
            <a:r>
              <a:rPr lang="ru-RU" sz="2000" b="1" dirty="0" smtClean="0">
                <a:latin typeface="Times New Roman" pitchFamily="18" charset="0"/>
                <a:cs typeface="Times New Roman" pitchFamily="18" charset="0"/>
              </a:rPr>
              <a:t>используя возможности модуля МСОК АИС «Сетевой город. Образование»</a:t>
            </a:r>
            <a:r>
              <a:rPr lang="ru-RU" sz="2000" dirty="0" smtClean="0">
                <a:latin typeface="Times New Roman" pitchFamily="18" charset="0"/>
                <a:cs typeface="Times New Roman" pitchFamily="18" charset="0"/>
              </a:rPr>
              <a:t>, доводят </a:t>
            </a:r>
            <a:r>
              <a:rPr lang="ru-RU" sz="2000" dirty="0">
                <a:latin typeface="Times New Roman" pitchFamily="18" charset="0"/>
                <a:cs typeface="Times New Roman" pitchFamily="18" charset="0"/>
              </a:rPr>
              <a:t>до сведения родителей (законных представителей) информацию о результатах текущего контроля в соответствии с Положением о порядке ознакомления родителей (законных представителей) с ходом и содержанием образовательного процесса и оценками успеваемости обучающихся  в</a:t>
            </a:r>
            <a:r>
              <a:rPr lang="ru-RU" sz="2000" b="1"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ОО.</a:t>
            </a:r>
            <a:endParaRPr lang="ru-RU" sz="20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9485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60648"/>
            <a:ext cx="7886700" cy="1430041"/>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200" b="1" dirty="0" smtClean="0">
                <a:latin typeface="Times New Roman" panose="02020603050405020304" pitchFamily="18" charset="0"/>
                <a:cs typeface="Times New Roman" panose="02020603050405020304" pitchFamily="18" charset="0"/>
              </a:rPr>
              <a:t/>
            </a:r>
            <a:br>
              <a:rPr lang="ru-RU" sz="22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3. Содержание</a:t>
            </a:r>
            <a:r>
              <a:rPr lang="ru-RU" sz="2700" b="1" dirty="0">
                <a:latin typeface="Times New Roman" panose="02020603050405020304" pitchFamily="18" charset="0"/>
                <a:cs typeface="Times New Roman" panose="02020603050405020304" pitchFamily="18" charset="0"/>
              </a:rPr>
              <a:t>, формы, порядок проведения </a:t>
            </a:r>
            <a:r>
              <a:rPr lang="ru-RU" sz="2700" b="1" dirty="0" smtClean="0">
                <a:latin typeface="Times New Roman" panose="02020603050405020304" pitchFamily="18" charset="0"/>
                <a:cs typeface="Times New Roman" panose="02020603050405020304" pitchFamily="18" charset="0"/>
              </a:rPr>
              <a:t>промежуточной аттестации </a:t>
            </a:r>
            <a:r>
              <a:rPr lang="ru-RU" sz="2700" b="1" dirty="0">
                <a:latin typeface="Times New Roman" panose="02020603050405020304" pitchFamily="18" charset="0"/>
                <a:cs typeface="Times New Roman" panose="02020603050405020304" pitchFamily="18" charset="0"/>
              </a:rPr>
              <a:t>обучающихся</a:t>
            </a:r>
            <a:endParaRPr lang="ru-RU" sz="2700" b="1" dirty="0"/>
          </a:p>
        </p:txBody>
      </p:sp>
      <p:sp>
        <p:nvSpPr>
          <p:cNvPr id="3" name="Объект 2"/>
          <p:cNvSpPr>
            <a:spLocks noGrp="1"/>
          </p:cNvSpPr>
          <p:nvPr>
            <p:ph idx="1"/>
          </p:nvPr>
        </p:nvSpPr>
        <p:spPr>
          <a:xfrm>
            <a:off x="592646" y="1988840"/>
            <a:ext cx="7886700" cy="4351338"/>
          </a:xfrm>
        </p:spPr>
        <p:txBody>
          <a:bodyPr/>
          <a:lstStyle/>
          <a:p>
            <a:r>
              <a:rPr lang="ru-RU" sz="2400" dirty="0">
                <a:latin typeface="Times New Roman" pitchFamily="18" charset="0"/>
                <a:cs typeface="Times New Roman" pitchFamily="18" charset="0"/>
              </a:rPr>
              <a:t>3.4. </a:t>
            </a:r>
            <a:r>
              <a:rPr lang="ru-RU" sz="2400" dirty="0" smtClean="0">
                <a:latin typeface="Times New Roman" pitchFamily="18" charset="0"/>
                <a:cs typeface="Times New Roman" pitchFamily="18" charset="0"/>
              </a:rPr>
              <a:t>Промежуточная </a:t>
            </a:r>
            <a:r>
              <a:rPr lang="ru-RU" sz="2400" dirty="0">
                <a:latin typeface="Times New Roman" pitchFamily="18" charset="0"/>
                <a:cs typeface="Times New Roman" pitchFamily="18" charset="0"/>
              </a:rPr>
              <a:t>аттестация может проводиться по </a:t>
            </a:r>
            <a:r>
              <a:rPr lang="ru-RU" sz="2400" u="sng" dirty="0">
                <a:latin typeface="Times New Roman" pitchFamily="18" charset="0"/>
                <a:cs typeface="Times New Roman" pitchFamily="18" charset="0"/>
              </a:rPr>
              <a:t>всем или отдельным предметам </a:t>
            </a:r>
            <a:r>
              <a:rPr lang="ru-RU" sz="2400" dirty="0">
                <a:latin typeface="Times New Roman" pitchFamily="18" charset="0"/>
                <a:cs typeface="Times New Roman" pitchFamily="18" charset="0"/>
              </a:rPr>
              <a:t>в формах, определённых для промежуточной аттестации в </a:t>
            </a:r>
            <a:r>
              <a:rPr lang="ru-RU" sz="2400" dirty="0" smtClean="0">
                <a:latin typeface="Times New Roman" pitchFamily="18" charset="0"/>
                <a:cs typeface="Times New Roman" pitchFamily="18" charset="0"/>
              </a:rPr>
              <a:t>ОО:</a:t>
            </a:r>
          </a:p>
          <a:p>
            <a:endParaRPr lang="ru-RU" sz="2400" dirty="0">
              <a:latin typeface="Times New Roman" pitchFamily="18" charset="0"/>
              <a:cs typeface="Times New Roman" pitchFamily="18" charset="0"/>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675855919"/>
              </p:ext>
            </p:extLst>
          </p:nvPr>
        </p:nvGraphicFramePr>
        <p:xfrm>
          <a:off x="683568" y="3356992"/>
          <a:ext cx="7416824" cy="2379602"/>
        </p:xfrm>
        <a:graphic>
          <a:graphicData uri="http://schemas.openxmlformats.org/drawingml/2006/table">
            <a:tbl>
              <a:tblPr firstRow="1" firstCol="1" bandRow="1">
                <a:tableStyleId>{5940675A-B579-460E-94D1-54222C63F5DA}</a:tableStyleId>
              </a:tblPr>
              <a:tblGrid>
                <a:gridCol w="1152128">
                  <a:extLst>
                    <a:ext uri="{9D8B030D-6E8A-4147-A177-3AD203B41FA5}">
                      <a16:colId xmlns="" xmlns:a16="http://schemas.microsoft.com/office/drawing/2014/main" val="20000"/>
                    </a:ext>
                  </a:extLst>
                </a:gridCol>
                <a:gridCol w="2736304">
                  <a:extLst>
                    <a:ext uri="{9D8B030D-6E8A-4147-A177-3AD203B41FA5}">
                      <a16:colId xmlns="" xmlns:a16="http://schemas.microsoft.com/office/drawing/2014/main" val="20001"/>
                    </a:ext>
                  </a:extLst>
                </a:gridCol>
                <a:gridCol w="3528392">
                  <a:extLst>
                    <a:ext uri="{9D8B030D-6E8A-4147-A177-3AD203B41FA5}">
                      <a16:colId xmlns="" xmlns:a16="http://schemas.microsoft.com/office/drawing/2014/main" val="20002"/>
                    </a:ext>
                  </a:extLst>
                </a:gridCol>
              </a:tblGrid>
              <a:tr h="127654">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Класс </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Предмет </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a:effectLst/>
                          <a:latin typeface="Times New Roman" pitchFamily="18" charset="0"/>
                          <a:cs typeface="Times New Roman" pitchFamily="18" charset="0"/>
                        </a:rPr>
                        <a:t>Форма </a:t>
                      </a:r>
                      <a:endParaRPr lang="ru-RU" sz="1800">
                        <a:effectLst/>
                        <a:latin typeface="Times New Roman" pitchFamily="18" charset="0"/>
                        <a:ea typeface="Calibri"/>
                        <a:cs typeface="Times New Roman" pitchFamily="18" charset="0"/>
                      </a:endParaRPr>
                    </a:p>
                  </a:txBody>
                  <a:tcPr marL="31531" marR="31531" marT="0" marB="0"/>
                </a:tc>
                <a:extLst>
                  <a:ext uri="{0D108BD9-81ED-4DB2-BD59-A6C34878D82A}">
                    <a16:rowId xmlns="" xmlns:a16="http://schemas.microsoft.com/office/drawing/2014/main" val="10000"/>
                  </a:ext>
                </a:extLst>
              </a:tr>
              <a:tr h="194482">
                <a:tc rowSpan="3">
                  <a:txBody>
                    <a:bodyPr/>
                    <a:lstStyle/>
                    <a:p>
                      <a:pPr marL="457200" algn="just">
                        <a:lnSpc>
                          <a:spcPct val="115000"/>
                        </a:lnSpc>
                        <a:spcAft>
                          <a:spcPts val="0"/>
                        </a:spcAft>
                      </a:pPr>
                      <a:r>
                        <a:rPr lang="ru-RU" sz="1800" dirty="0">
                          <a:effectLst/>
                          <a:latin typeface="Times New Roman" pitchFamily="18" charset="0"/>
                          <a:cs typeface="Times New Roman" pitchFamily="18" charset="0"/>
                        </a:rPr>
                        <a:t>1-3</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Русский язык</a:t>
                      </a:r>
                      <a:endParaRPr lang="ru-RU" sz="1800" dirty="0">
                        <a:effectLst/>
                        <a:latin typeface="Times New Roman" pitchFamily="18" charset="0"/>
                        <a:ea typeface="Calibri"/>
                        <a:cs typeface="Times New Roman" pitchFamily="18" charset="0"/>
                      </a:endParaRPr>
                    </a:p>
                  </a:txBody>
                  <a:tcPr marL="31531" marR="31531" marT="0" marB="0"/>
                </a:tc>
                <a:tc rowSpan="2">
                  <a:txBody>
                    <a:bodyPr/>
                    <a:lstStyle/>
                    <a:p>
                      <a:pPr marL="457200" algn="just">
                        <a:lnSpc>
                          <a:spcPct val="115000"/>
                        </a:lnSpc>
                        <a:spcAft>
                          <a:spcPts val="1000"/>
                        </a:spcAft>
                      </a:pPr>
                      <a:r>
                        <a:rPr lang="ru-RU" sz="1800">
                          <a:effectLst/>
                          <a:latin typeface="Times New Roman" pitchFamily="18" charset="0"/>
                          <a:cs typeface="Times New Roman" pitchFamily="18" charset="0"/>
                        </a:rPr>
                        <a:t>Стандартизированные контрольные работы </a:t>
                      </a:r>
                      <a:endParaRPr lang="ru-RU" sz="1800">
                        <a:effectLst/>
                        <a:latin typeface="Times New Roman" pitchFamily="18" charset="0"/>
                        <a:ea typeface="Calibri"/>
                        <a:cs typeface="Times New Roman" pitchFamily="18" charset="0"/>
                      </a:endParaRPr>
                    </a:p>
                  </a:txBody>
                  <a:tcPr marL="31531" marR="31531" marT="0" marB="0"/>
                </a:tc>
                <a:extLst>
                  <a:ext uri="{0D108BD9-81ED-4DB2-BD59-A6C34878D82A}">
                    <a16:rowId xmlns="" xmlns:a16="http://schemas.microsoft.com/office/drawing/2014/main" val="10001"/>
                  </a:ext>
                </a:extLst>
              </a:tr>
              <a:tr h="283831">
                <a:tc vMerge="1">
                  <a:txBody>
                    <a:bodyPr/>
                    <a:lstStyle/>
                    <a:p>
                      <a:endParaRPr lang="ru-RU"/>
                    </a:p>
                  </a:txBody>
                  <a:tcPr/>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Математика </a:t>
                      </a:r>
                      <a:endParaRPr lang="ru-RU" sz="1800" dirty="0">
                        <a:effectLst/>
                        <a:latin typeface="Times New Roman" pitchFamily="18" charset="0"/>
                        <a:ea typeface="Calibri"/>
                        <a:cs typeface="Times New Roman" pitchFamily="18" charset="0"/>
                      </a:endParaRPr>
                    </a:p>
                  </a:txBody>
                  <a:tcPr marL="31531" marR="31531" marT="0" marB="0"/>
                </a:tc>
                <a:tc vMerge="1">
                  <a:txBody>
                    <a:bodyPr/>
                    <a:lstStyle/>
                    <a:p>
                      <a:endParaRPr lang="ru-RU"/>
                    </a:p>
                  </a:txBody>
                  <a:tcPr/>
                </a:tc>
                <a:extLst>
                  <a:ext uri="{0D108BD9-81ED-4DB2-BD59-A6C34878D82A}">
                    <a16:rowId xmlns="" xmlns:a16="http://schemas.microsoft.com/office/drawing/2014/main" val="10002"/>
                  </a:ext>
                </a:extLst>
              </a:tr>
              <a:tr h="401131">
                <a:tc vMerge="1">
                  <a:txBody>
                    <a:bodyPr/>
                    <a:lstStyle/>
                    <a:p>
                      <a:endParaRPr lang="ru-RU"/>
                    </a:p>
                  </a:txBody>
                  <a:tcPr/>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Окружающий мир </a:t>
                      </a:r>
                      <a:endParaRPr lang="ru-RU" sz="1800" dirty="0">
                        <a:effectLst/>
                        <a:latin typeface="Times New Roman" pitchFamily="18" charset="0"/>
                        <a:ea typeface="Calibri"/>
                        <a:cs typeface="Times New Roman" pitchFamily="18" charset="0"/>
                      </a:endParaRPr>
                    </a:p>
                  </a:txBody>
                  <a:tcPr marL="31531" marR="31531" marT="0" marB="0"/>
                </a:tc>
                <a:tc rowSpan="3">
                  <a:txBody>
                    <a:bodyPr/>
                    <a:lstStyle/>
                    <a:p>
                      <a:pPr marL="457200" algn="just">
                        <a:lnSpc>
                          <a:spcPct val="115000"/>
                        </a:lnSpc>
                        <a:spcAft>
                          <a:spcPts val="0"/>
                        </a:spcAft>
                      </a:pPr>
                      <a:r>
                        <a:rPr lang="ru-RU" sz="1800" dirty="0">
                          <a:effectLst/>
                          <a:latin typeface="Times New Roman" pitchFamily="18" charset="0"/>
                          <a:cs typeface="Times New Roman" pitchFamily="18" charset="0"/>
                        </a:rPr>
                        <a:t>Тестовая контрольная работа</a:t>
                      </a:r>
                      <a:endParaRPr lang="ru-RU" sz="1800" dirty="0">
                        <a:effectLst/>
                        <a:latin typeface="Times New Roman" pitchFamily="18" charset="0"/>
                        <a:ea typeface="Calibri"/>
                        <a:cs typeface="Times New Roman" pitchFamily="18" charset="0"/>
                      </a:endParaRPr>
                    </a:p>
                  </a:txBody>
                  <a:tcPr marL="31531" marR="31531" marT="0" marB="0"/>
                </a:tc>
                <a:extLst>
                  <a:ext uri="{0D108BD9-81ED-4DB2-BD59-A6C34878D82A}">
                    <a16:rowId xmlns="" xmlns:a16="http://schemas.microsoft.com/office/drawing/2014/main" val="10003"/>
                  </a:ext>
                </a:extLst>
              </a:tr>
              <a:tr h="401131">
                <a:tc>
                  <a:txBody>
                    <a:bodyPr/>
                    <a:lstStyle/>
                    <a:p>
                      <a:pPr marL="457200" algn="just">
                        <a:lnSpc>
                          <a:spcPct val="115000"/>
                        </a:lnSpc>
                        <a:spcAft>
                          <a:spcPts val="0"/>
                        </a:spcAft>
                      </a:pPr>
                      <a:r>
                        <a:rPr lang="ru-RU" sz="1800">
                          <a:effectLst/>
                          <a:latin typeface="Times New Roman" pitchFamily="18" charset="0"/>
                          <a:cs typeface="Times New Roman" pitchFamily="18" charset="0"/>
                        </a:rPr>
                        <a:t>2</a:t>
                      </a:r>
                      <a:endParaRPr lang="ru-RU" sz="180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Литературное чтение</a:t>
                      </a:r>
                      <a:endParaRPr lang="ru-RU" sz="1800" dirty="0">
                        <a:effectLst/>
                        <a:latin typeface="Times New Roman" pitchFamily="18" charset="0"/>
                        <a:ea typeface="Calibri"/>
                        <a:cs typeface="Times New Roman" pitchFamily="18" charset="0"/>
                      </a:endParaRPr>
                    </a:p>
                  </a:txBody>
                  <a:tcPr marL="31531" marR="31531" marT="0" marB="0"/>
                </a:tc>
                <a:tc vMerge="1">
                  <a:txBody>
                    <a:bodyPr/>
                    <a:lstStyle/>
                    <a:p>
                      <a:endParaRPr lang="ru-RU"/>
                    </a:p>
                  </a:txBody>
                  <a:tcPr/>
                </a:tc>
                <a:extLst>
                  <a:ext uri="{0D108BD9-81ED-4DB2-BD59-A6C34878D82A}">
                    <a16:rowId xmlns="" xmlns:a16="http://schemas.microsoft.com/office/drawing/2014/main" val="10004"/>
                  </a:ext>
                </a:extLst>
              </a:tr>
              <a:tr h="205850">
                <a:tc>
                  <a:txBody>
                    <a:bodyPr/>
                    <a:lstStyle/>
                    <a:p>
                      <a:pPr marL="457200" algn="just">
                        <a:lnSpc>
                          <a:spcPct val="115000"/>
                        </a:lnSpc>
                        <a:spcAft>
                          <a:spcPts val="0"/>
                        </a:spcAft>
                      </a:pPr>
                      <a:r>
                        <a:rPr lang="ru-RU" sz="1800" dirty="0">
                          <a:effectLst/>
                          <a:latin typeface="Times New Roman" pitchFamily="18" charset="0"/>
                          <a:cs typeface="Times New Roman" pitchFamily="18" charset="0"/>
                        </a:rPr>
                        <a:t>3</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Иностранный язык</a:t>
                      </a:r>
                      <a:endParaRPr lang="ru-RU" sz="1800" dirty="0">
                        <a:effectLst/>
                        <a:latin typeface="Times New Roman" pitchFamily="18" charset="0"/>
                        <a:ea typeface="Calibri"/>
                        <a:cs typeface="Times New Roman" pitchFamily="18" charset="0"/>
                      </a:endParaRPr>
                    </a:p>
                  </a:txBody>
                  <a:tcPr marL="31531" marR="31531" marT="0" marB="0"/>
                </a:tc>
                <a:tc vMerge="1">
                  <a:txBody>
                    <a:bodyPr/>
                    <a:lstStyle/>
                    <a:p>
                      <a:endParaRPr lang="ru-RU"/>
                    </a:p>
                  </a:txBody>
                  <a:tcPr/>
                </a:tc>
                <a:extLst>
                  <a:ext uri="{0D108BD9-81ED-4DB2-BD59-A6C34878D82A}">
                    <a16:rowId xmlns="" xmlns:a16="http://schemas.microsoft.com/office/drawing/2014/main" val="10005"/>
                  </a:ext>
                </a:extLst>
              </a:tr>
              <a:tr h="301984">
                <a:tc>
                  <a:txBody>
                    <a:bodyPr/>
                    <a:lstStyle/>
                    <a:p>
                      <a:pPr marL="457200" algn="just">
                        <a:lnSpc>
                          <a:spcPct val="115000"/>
                        </a:lnSpc>
                        <a:spcAft>
                          <a:spcPts val="0"/>
                        </a:spcAft>
                      </a:pPr>
                      <a:r>
                        <a:rPr lang="ru-RU" sz="1800" dirty="0">
                          <a:effectLst/>
                          <a:latin typeface="Times New Roman" pitchFamily="18" charset="0"/>
                          <a:cs typeface="Times New Roman" pitchFamily="18" charset="0"/>
                        </a:rPr>
                        <a:t>2-3</a:t>
                      </a:r>
                      <a:endParaRPr lang="ru-RU" sz="1800" dirty="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a:effectLst/>
                          <a:latin typeface="Times New Roman" pitchFamily="18" charset="0"/>
                          <a:cs typeface="Times New Roman" pitchFamily="18" charset="0"/>
                        </a:rPr>
                        <a:t>Музыка</a:t>
                      </a:r>
                      <a:endParaRPr lang="ru-RU" sz="1800">
                        <a:effectLst/>
                        <a:latin typeface="Times New Roman" pitchFamily="18" charset="0"/>
                        <a:ea typeface="Calibri"/>
                        <a:cs typeface="Times New Roman" pitchFamily="18" charset="0"/>
                      </a:endParaRPr>
                    </a:p>
                  </a:txBody>
                  <a:tcPr marL="31531" marR="31531" marT="0" marB="0"/>
                </a:tc>
                <a:tc>
                  <a:txBody>
                    <a:bodyPr/>
                    <a:lstStyle/>
                    <a:p>
                      <a:pPr marL="457200" algn="just">
                        <a:lnSpc>
                          <a:spcPct val="115000"/>
                        </a:lnSpc>
                        <a:spcAft>
                          <a:spcPts val="0"/>
                        </a:spcAft>
                      </a:pPr>
                      <a:r>
                        <a:rPr lang="ru-RU" sz="1800" dirty="0">
                          <a:effectLst/>
                          <a:latin typeface="Times New Roman" pitchFamily="18" charset="0"/>
                          <a:cs typeface="Times New Roman" pitchFamily="18" charset="0"/>
                        </a:rPr>
                        <a:t>Практическая работа </a:t>
                      </a:r>
                      <a:endParaRPr lang="ru-RU" sz="1800" dirty="0">
                        <a:effectLst/>
                        <a:latin typeface="Times New Roman" pitchFamily="18" charset="0"/>
                        <a:ea typeface="Calibri"/>
                        <a:cs typeface="Times New Roman" pitchFamily="18" charset="0"/>
                      </a:endParaRPr>
                    </a:p>
                  </a:txBody>
                  <a:tcPr marL="31531" marR="31531"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4272112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7753" y="260648"/>
            <a:ext cx="7886700" cy="1911746"/>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3. </a:t>
            </a:r>
            <a:r>
              <a:rPr lang="ru-RU" sz="2700" b="1" dirty="0">
                <a:latin typeface="Times New Roman" panose="02020603050405020304" pitchFamily="18" charset="0"/>
                <a:cs typeface="Times New Roman" panose="02020603050405020304" pitchFamily="18" charset="0"/>
              </a:rPr>
              <a:t>Содержание, формы, порядок проведения промежуточной аттестации </a:t>
            </a:r>
            <a:r>
              <a:rPr lang="ru-RU" sz="2700" b="1" dirty="0" smtClean="0">
                <a:latin typeface="Times New Roman" panose="02020603050405020304" pitchFamily="18" charset="0"/>
                <a:cs typeface="Times New Roman" panose="02020603050405020304" pitchFamily="18" charset="0"/>
              </a:rPr>
              <a:t>обучающихся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p>
        </p:txBody>
      </p:sp>
      <p:sp>
        <p:nvSpPr>
          <p:cNvPr id="3" name="Объект 2"/>
          <p:cNvSpPr>
            <a:spLocks noGrp="1"/>
          </p:cNvSpPr>
          <p:nvPr>
            <p:ph idx="1"/>
          </p:nvPr>
        </p:nvSpPr>
        <p:spPr>
          <a:xfrm>
            <a:off x="667753" y="2276872"/>
            <a:ext cx="7886700" cy="4351338"/>
          </a:xfrm>
        </p:spPr>
        <p:txBody>
          <a:bodyPr>
            <a:normAutofit/>
          </a:bodyPr>
          <a:lstStyle/>
          <a:p>
            <a:r>
              <a:rPr lang="ru-RU" dirty="0">
                <a:latin typeface="Times New Roman" pitchFamily="18" charset="0"/>
                <a:cs typeface="Times New Roman" pitchFamily="18" charset="0"/>
              </a:rPr>
              <a:t>3.6. При проведении промежуточной аттестации педагоги могут использовать только те оценочные (контрольно-измерительные) материалы, перечень и содержание которых утверждены в составе реализуемых в </a:t>
            </a:r>
            <a:r>
              <a:rPr lang="ru-RU" dirty="0" smtClean="0">
                <a:latin typeface="Times New Roman" pitchFamily="18" charset="0"/>
                <a:cs typeface="Times New Roman" pitchFamily="18" charset="0"/>
              </a:rPr>
              <a:t>ОО основных </a:t>
            </a:r>
            <a:r>
              <a:rPr lang="ru-RU" dirty="0">
                <a:latin typeface="Times New Roman" pitchFamily="18" charset="0"/>
                <a:cs typeface="Times New Roman" pitchFamily="18" charset="0"/>
              </a:rPr>
              <a:t>общеобразовательных программ.</a:t>
            </a:r>
          </a:p>
          <a:p>
            <a:pPr marL="0" indent="0">
              <a:buNone/>
            </a:pPr>
            <a:r>
              <a:rPr lang="ru-RU" b="1" dirty="0" smtClean="0">
                <a:latin typeface="Times New Roman" pitchFamily="18" charset="0"/>
                <a:cs typeface="Times New Roman" pitchFamily="18" charset="0"/>
              </a:rPr>
              <a:t>	Контрольно-измерительные </a:t>
            </a:r>
            <a:r>
              <a:rPr lang="ru-RU" b="1" dirty="0">
                <a:latin typeface="Times New Roman" pitchFamily="18" charset="0"/>
                <a:cs typeface="Times New Roman" pitchFamily="18" charset="0"/>
              </a:rPr>
              <a:t>материалы </a:t>
            </a:r>
            <a:r>
              <a:rPr lang="ru-RU" b="1" dirty="0" smtClean="0">
                <a:latin typeface="Times New Roman" pitchFamily="18" charset="0"/>
                <a:cs typeface="Times New Roman" pitchFamily="18" charset="0"/>
              </a:rPr>
              <a:t>содержат спецификации </a:t>
            </a:r>
            <a:r>
              <a:rPr lang="ru-RU" b="1" dirty="0">
                <a:latin typeface="Times New Roman" pitchFamily="18" charset="0"/>
                <a:cs typeface="Times New Roman" pitchFamily="18" charset="0"/>
              </a:rPr>
              <a:t>и </a:t>
            </a:r>
            <a:r>
              <a:rPr lang="ru-RU" b="1" dirty="0" smtClean="0">
                <a:latin typeface="Times New Roman" pitchFamily="18" charset="0"/>
                <a:cs typeface="Times New Roman" pitchFamily="18" charset="0"/>
              </a:rPr>
              <a:t>планы </a:t>
            </a:r>
            <a:r>
              <a:rPr lang="ru-RU" b="1" dirty="0">
                <a:latin typeface="Times New Roman" pitchFamily="18" charset="0"/>
                <a:cs typeface="Times New Roman" pitchFamily="18" charset="0"/>
              </a:rPr>
              <a:t>контрольных работ, тестовых работ, диктантов и т.д. с указанием КЭС (контролируемых элементов содержания).</a:t>
            </a:r>
            <a:endParaRPr lang="ru-RU" dirty="0">
              <a:latin typeface="Times New Roman" pitchFamily="18" charset="0"/>
              <a:cs typeface="Times New Roman" pitchFamily="18" charset="0"/>
            </a:endParaRPr>
          </a:p>
          <a:p>
            <a:pPr fontAlgn="base"/>
            <a:r>
              <a:rPr lang="ru-RU" dirty="0">
                <a:latin typeface="Times New Roman" pitchFamily="18" charset="0"/>
                <a:cs typeface="Times New Roman" pitchFamily="18" charset="0"/>
              </a:rPr>
              <a:t>3.7. Результаты промежуточной аттестации фиксируются в электронных журналах в соответствии с Положением о ведении электронного классного журнала / электронного дневника в  </a:t>
            </a:r>
            <a:r>
              <a:rPr lang="ru-RU" dirty="0" smtClean="0">
                <a:latin typeface="Times New Roman" pitchFamily="18" charset="0"/>
                <a:cs typeface="Times New Roman" pitchFamily="18" charset="0"/>
              </a:rPr>
              <a:t>ОО  </a:t>
            </a:r>
            <a:r>
              <a:rPr lang="ru-RU" b="1" dirty="0">
                <a:latin typeface="Times New Roman" pitchFamily="18" charset="0"/>
                <a:cs typeface="Times New Roman" pitchFamily="18" charset="0"/>
              </a:rPr>
              <a:t>с заполнением протоколов работ </a:t>
            </a:r>
            <a:r>
              <a:rPr lang="ru-RU" b="1" dirty="0" smtClean="0">
                <a:latin typeface="Times New Roman" pitchFamily="18" charset="0"/>
                <a:cs typeface="Times New Roman" pitchFamily="18" charset="0"/>
              </a:rPr>
              <a:t>и </a:t>
            </a:r>
            <a:r>
              <a:rPr lang="ru-RU" b="1" dirty="0">
                <a:latin typeface="Times New Roman" pitchFamily="18" charset="0"/>
                <a:cs typeface="Times New Roman" pitchFamily="18" charset="0"/>
              </a:rPr>
              <a:t>указанием КЭС.</a:t>
            </a:r>
          </a:p>
          <a:p>
            <a:endParaRPr lang="ru-RU" dirty="0"/>
          </a:p>
        </p:txBody>
      </p:sp>
    </p:spTree>
    <p:extLst>
      <p:ext uri="{BB962C8B-B14F-4D97-AF65-F5344CB8AC3E}">
        <p14:creationId xmlns:p14="http://schemas.microsoft.com/office/powerpoint/2010/main" val="200965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2055762"/>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700" b="1" dirty="0" smtClean="0">
                <a:latin typeface="Times New Roman" panose="02020603050405020304" pitchFamily="18" charset="0"/>
                <a:cs typeface="Times New Roman" panose="02020603050405020304" pitchFamily="18" charset="0"/>
              </a:rPr>
              <a:t>3. </a:t>
            </a:r>
            <a:r>
              <a:rPr lang="ru-RU" sz="2700" b="1" dirty="0">
                <a:latin typeface="Times New Roman" panose="02020603050405020304" pitchFamily="18" charset="0"/>
                <a:cs typeface="Times New Roman" panose="02020603050405020304" pitchFamily="18" charset="0"/>
              </a:rPr>
              <a:t>Содержание, формы, порядок проведения промежуточной аттестации </a:t>
            </a:r>
            <a:r>
              <a:rPr lang="ru-RU" sz="2700" b="1" dirty="0" smtClean="0">
                <a:latin typeface="Times New Roman" panose="02020603050405020304" pitchFamily="18" charset="0"/>
                <a:cs typeface="Times New Roman" panose="02020603050405020304" pitchFamily="18" charset="0"/>
              </a:rPr>
              <a:t>обучающихся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p>
        </p:txBody>
      </p:sp>
      <p:sp>
        <p:nvSpPr>
          <p:cNvPr id="3" name="Объект 2"/>
          <p:cNvSpPr>
            <a:spLocks noGrp="1"/>
          </p:cNvSpPr>
          <p:nvPr>
            <p:ph idx="1"/>
          </p:nvPr>
        </p:nvSpPr>
        <p:spPr>
          <a:xfrm>
            <a:off x="611560" y="2636912"/>
            <a:ext cx="7903790" cy="4044107"/>
          </a:xfrm>
        </p:spPr>
        <p:txBody>
          <a:bodyPr>
            <a:normAutofit/>
          </a:bodyPr>
          <a:lstStyle/>
          <a:p>
            <a:pPr algn="just"/>
            <a:r>
              <a:rPr lang="ru-RU" sz="2400" dirty="0">
                <a:latin typeface="Times New Roman" pitchFamily="18" charset="0"/>
                <a:cs typeface="Times New Roman" pitchFamily="18" charset="0"/>
              </a:rPr>
              <a:t>3.10. Педагогические </a:t>
            </a:r>
            <a:r>
              <a:rPr lang="ru-RU" sz="2400" dirty="0" smtClean="0">
                <a:latin typeface="Times New Roman" pitchFamily="18" charset="0"/>
                <a:cs typeface="Times New Roman" pitchFamily="18" charset="0"/>
              </a:rPr>
              <a:t>работники, </a:t>
            </a:r>
            <a:r>
              <a:rPr lang="ru-RU" sz="2400" b="1" dirty="0" smtClean="0">
                <a:latin typeface="Times New Roman" pitchFamily="18" charset="0"/>
                <a:cs typeface="Times New Roman" pitchFamily="18" charset="0"/>
              </a:rPr>
              <a:t>используя аналитические данные отчетов МСОКО и АИС </a:t>
            </a:r>
            <a:r>
              <a:rPr lang="ru-RU" sz="2400" b="1" dirty="0">
                <a:latin typeface="Times New Roman" pitchFamily="18" charset="0"/>
                <a:cs typeface="Times New Roman" pitchFamily="18" charset="0"/>
              </a:rPr>
              <a:t>«Сетевой город. </a:t>
            </a:r>
            <a:r>
              <a:rPr lang="ru-RU" sz="2400" b="1" dirty="0" smtClean="0">
                <a:latin typeface="Times New Roman" pitchFamily="18" charset="0"/>
                <a:cs typeface="Times New Roman" pitchFamily="18" charset="0"/>
              </a:rPr>
              <a:t>Образование» </a:t>
            </a:r>
            <a:r>
              <a:rPr lang="ru-RU" sz="2400" dirty="0" smtClean="0">
                <a:latin typeface="Times New Roman" pitchFamily="18" charset="0"/>
                <a:cs typeface="Times New Roman" pitchFamily="18" charset="0"/>
              </a:rPr>
              <a:t>доводят </a:t>
            </a:r>
            <a:r>
              <a:rPr lang="ru-RU" sz="2400" dirty="0">
                <a:latin typeface="Times New Roman" pitchFamily="18" charset="0"/>
                <a:cs typeface="Times New Roman" pitchFamily="18" charset="0"/>
              </a:rPr>
              <a:t>до сведения родителей (законных представителей) обучающихся информацию о результатах промежуточной аттестации в соответствии с Положением о порядке ознакомления родителей (законных представителей) с ходом и содержанием образовательного процесса и оценками успеваемости обучающихся  в</a:t>
            </a:r>
            <a:r>
              <a:rPr lang="ru-RU" sz="2400" b="1"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ОО. </a:t>
            </a:r>
            <a:r>
              <a:rPr lang="ru-RU" sz="2400" b="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6948874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551706"/>
          </a:xfrm>
        </p:spPr>
        <p:txBody>
          <a:bodyPr>
            <a:norm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000" dirty="0" smtClean="0">
                <a:solidFill>
                  <a:srgbClr val="FF0000"/>
                </a:solidFill>
                <a:latin typeface="Times New Roman" pitchFamily="18" charset="0"/>
                <a:cs typeface="Times New Roman" pitchFamily="18" charset="0"/>
              </a:rPr>
              <a:t>обучающихся</a:t>
            </a:r>
            <a:r>
              <a:rPr lang="ru-RU" sz="2000" dirty="0">
                <a:solidFill>
                  <a:srgbClr val="FF0000"/>
                </a:solidFill>
                <a:latin typeface="Times New Roman" pitchFamily="18" charset="0"/>
                <a:cs typeface="Times New Roman" pitchFamily="18" charset="0"/>
              </a:rPr>
              <a:t>, установление их форм, периодичности и порядка </a:t>
            </a:r>
            <a:r>
              <a:rPr lang="ru-RU" sz="2000" dirty="0" smtClean="0">
                <a:solidFill>
                  <a:srgbClr val="FF0000"/>
                </a:solidFill>
                <a:latin typeface="Times New Roman" pitchFamily="18" charset="0"/>
                <a:cs typeface="Times New Roman" pitchFamily="18" charset="0"/>
              </a:rPr>
              <a:t>проведения</a:t>
            </a: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p>
        </p:txBody>
      </p:sp>
      <p:sp>
        <p:nvSpPr>
          <p:cNvPr id="3" name="Объект 2"/>
          <p:cNvSpPr>
            <a:spLocks noGrp="1"/>
          </p:cNvSpPr>
          <p:nvPr>
            <p:ph idx="1"/>
          </p:nvPr>
        </p:nvSpPr>
        <p:spPr/>
        <p:txBody>
          <a:bodyPr>
            <a:normAutofit/>
          </a:bodyPr>
          <a:lstStyle/>
          <a:p>
            <a:r>
              <a:rPr lang="ru-RU" sz="2400" dirty="0" smtClean="0">
                <a:latin typeface="Times New Roman" pitchFamily="18" charset="0"/>
                <a:cs typeface="Times New Roman" pitchFamily="18" charset="0"/>
              </a:rPr>
              <a:t>Стандартизированная </a:t>
            </a:r>
            <a:r>
              <a:rPr lang="ru-RU" sz="2400" dirty="0">
                <a:latin typeface="Times New Roman" pitchFamily="18" charset="0"/>
                <a:cs typeface="Times New Roman" pitchFamily="18" charset="0"/>
              </a:rPr>
              <a:t>работа включает в себя:</a:t>
            </a:r>
          </a:p>
          <a:p>
            <a:r>
              <a:rPr lang="ru-RU" sz="2400" dirty="0">
                <a:latin typeface="Times New Roman" pitchFamily="18" charset="0"/>
                <a:cs typeface="Times New Roman" pitchFamily="18" charset="0"/>
              </a:rPr>
              <a:t>       – задания базового уровня сложности,  которая позволит проверить освоение блока «Выпускник научится». Количество заданий базового уровня составляет 80%  работы;</a:t>
            </a:r>
          </a:p>
          <a:p>
            <a:r>
              <a:rPr lang="ru-RU" sz="2400" dirty="0">
                <a:latin typeface="Times New Roman" pitchFamily="18" charset="0"/>
                <a:cs typeface="Times New Roman" pitchFamily="18" charset="0"/>
              </a:rPr>
              <a:t>        – задания повышенного уровня сложности из блока «Выпускник научится» и блока «выпускник получит возможность научиться».  Количество заданий повышенного уровня составляет 20%  работы;</a:t>
            </a:r>
          </a:p>
          <a:p>
            <a:r>
              <a:rPr lang="ru-RU" sz="2400" dirty="0">
                <a:latin typeface="Times New Roman" pitchFamily="18" charset="0"/>
                <a:cs typeface="Times New Roman" pitchFamily="18" charset="0"/>
              </a:rPr>
              <a:t>        – задания базового и повышенного уровня сложности чередуются, что исключает возможность учебной перегрузки обучающихся. </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65961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551706"/>
          </a:xfrm>
        </p:spPr>
        <p:txBody>
          <a:bodyPr>
            <a:norm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000" dirty="0" smtClean="0">
                <a:solidFill>
                  <a:srgbClr val="FF0000"/>
                </a:solidFill>
                <a:latin typeface="Times New Roman" pitchFamily="18" charset="0"/>
                <a:cs typeface="Times New Roman" pitchFamily="18" charset="0"/>
              </a:rPr>
              <a:t>обучающихся</a:t>
            </a:r>
            <a:r>
              <a:rPr lang="ru-RU" sz="2000" dirty="0">
                <a:solidFill>
                  <a:srgbClr val="FF0000"/>
                </a:solidFill>
                <a:latin typeface="Times New Roman" pitchFamily="18" charset="0"/>
                <a:cs typeface="Times New Roman" pitchFamily="18" charset="0"/>
              </a:rPr>
              <a:t>, установление их форм, периодичности и порядка </a:t>
            </a:r>
            <a:r>
              <a:rPr lang="ru-RU" sz="2000" dirty="0" smtClean="0">
                <a:solidFill>
                  <a:srgbClr val="FF0000"/>
                </a:solidFill>
                <a:latin typeface="Times New Roman" pitchFamily="18" charset="0"/>
                <a:cs typeface="Times New Roman" pitchFamily="18" charset="0"/>
              </a:rPr>
              <a:t>проведения</a:t>
            </a: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p>
        </p:txBody>
      </p:sp>
      <p:graphicFrame>
        <p:nvGraphicFramePr>
          <p:cNvPr id="7" name="Объект 6"/>
          <p:cNvGraphicFramePr>
            <a:graphicFrameLocks noGrp="1"/>
          </p:cNvGraphicFramePr>
          <p:nvPr>
            <p:ph idx="1"/>
            <p:extLst>
              <p:ext uri="{D42A27DB-BD31-4B8C-83A1-F6EECF244321}">
                <p14:modId xmlns:p14="http://schemas.microsoft.com/office/powerpoint/2010/main" val="1164979023"/>
              </p:ext>
            </p:extLst>
          </p:nvPr>
        </p:nvGraphicFramePr>
        <p:xfrm>
          <a:off x="827584" y="2276872"/>
          <a:ext cx="7992888" cy="2809528"/>
        </p:xfrm>
        <a:graphic>
          <a:graphicData uri="http://schemas.openxmlformats.org/drawingml/2006/table">
            <a:tbl>
              <a:tblPr firstRow="1" firstCol="1" bandRow="1" bandCol="1">
                <a:tableStyleId>{5940675A-B579-460E-94D1-54222C63F5DA}</a:tableStyleId>
              </a:tblPr>
              <a:tblGrid>
                <a:gridCol w="720958">
                  <a:extLst>
                    <a:ext uri="{9D8B030D-6E8A-4147-A177-3AD203B41FA5}">
                      <a16:colId xmlns="" xmlns:a16="http://schemas.microsoft.com/office/drawing/2014/main" val="20000"/>
                    </a:ext>
                  </a:extLst>
                </a:gridCol>
                <a:gridCol w="1854350">
                  <a:extLst>
                    <a:ext uri="{9D8B030D-6E8A-4147-A177-3AD203B41FA5}">
                      <a16:colId xmlns="" xmlns:a16="http://schemas.microsoft.com/office/drawing/2014/main" val="20001"/>
                    </a:ext>
                  </a:extLst>
                </a:gridCol>
                <a:gridCol w="2393244">
                  <a:extLst>
                    <a:ext uri="{9D8B030D-6E8A-4147-A177-3AD203B41FA5}">
                      <a16:colId xmlns="" xmlns:a16="http://schemas.microsoft.com/office/drawing/2014/main" val="20002"/>
                    </a:ext>
                  </a:extLst>
                </a:gridCol>
                <a:gridCol w="3024336">
                  <a:extLst>
                    <a:ext uri="{9D8B030D-6E8A-4147-A177-3AD203B41FA5}">
                      <a16:colId xmlns="" xmlns:a16="http://schemas.microsoft.com/office/drawing/2014/main" val="20003"/>
                    </a:ext>
                  </a:extLst>
                </a:gridCol>
              </a:tblGrid>
              <a:tr h="906329">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 </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Всего заданий </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Из блока «обучающийся научится»</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Из блока «обучающийся получит возможность научиться»</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0"/>
                  </a:ext>
                </a:extLst>
              </a:tr>
              <a:tr h="439492">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1</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10</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8</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2</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1"/>
                  </a:ext>
                </a:extLst>
              </a:tr>
              <a:tr h="439492">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2</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12</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smtClean="0">
                          <a:effectLst/>
                          <a:latin typeface="Times New Roman" pitchFamily="18" charset="0"/>
                          <a:cs typeface="Times New Roman" pitchFamily="18" charset="0"/>
                        </a:rPr>
                        <a:t>10</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smtClean="0">
                          <a:effectLst/>
                          <a:latin typeface="Times New Roman" pitchFamily="18" charset="0"/>
                          <a:cs typeface="Times New Roman" pitchFamily="18" charset="0"/>
                        </a:rPr>
                        <a:t>2</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2"/>
                  </a:ext>
                </a:extLst>
              </a:tr>
              <a:tr h="439492">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3</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14</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11</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a:effectLst/>
                          <a:latin typeface="Times New Roman" pitchFamily="18" charset="0"/>
                          <a:cs typeface="Times New Roman" pitchFamily="18" charset="0"/>
                        </a:rPr>
                        <a:t>3</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3"/>
                  </a:ext>
                </a:extLst>
              </a:tr>
              <a:tr h="439492">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4</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a:effectLst/>
                          <a:latin typeface="Times New Roman" pitchFamily="18" charset="0"/>
                          <a:cs typeface="Times New Roman" pitchFamily="18" charset="0"/>
                        </a:rPr>
                        <a:t>16</a:t>
                      </a:r>
                      <a:endParaRPr lang="ru-RU" sz="18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smtClean="0">
                          <a:effectLst/>
                          <a:latin typeface="Times New Roman" pitchFamily="18" charset="0"/>
                          <a:cs typeface="Times New Roman" pitchFamily="18" charset="0"/>
                        </a:rPr>
                        <a:t>13</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tabLst>
                          <a:tab pos="836930" algn="l"/>
                        </a:tabLst>
                      </a:pPr>
                      <a:r>
                        <a:rPr lang="ru-RU" sz="2000" dirty="0" smtClean="0">
                          <a:effectLst/>
                          <a:latin typeface="Times New Roman" pitchFamily="18" charset="0"/>
                          <a:cs typeface="Times New Roman" pitchFamily="18" charset="0"/>
                        </a:rPr>
                        <a:t>3</a:t>
                      </a:r>
                      <a:endParaRPr lang="ru-RU" sz="18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03586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1844824"/>
            <a:ext cx="7560840" cy="4176464"/>
          </a:xfrm>
        </p:spPr>
        <p:txBody>
          <a:bodyPr>
            <a:normAutofit/>
          </a:bodyPr>
          <a:lstStyle/>
          <a:p>
            <a:r>
              <a:rPr lang="ru-RU" sz="3000" dirty="0" smtClean="0">
                <a:solidFill>
                  <a:srgbClr val="002060"/>
                </a:solidFill>
                <a:latin typeface="Times New Roman" panose="02020603050405020304" pitchFamily="18" charset="0"/>
                <a:cs typeface="Times New Roman" panose="02020603050405020304" pitchFamily="18" charset="0"/>
              </a:rPr>
              <a:t>МБОУ «НОШ № 95 г. Челябинска</a:t>
            </a:r>
            <a:r>
              <a:rPr lang="ru-RU" sz="3000" dirty="0">
                <a:solidFill>
                  <a:srgbClr val="002060"/>
                </a:solidFill>
                <a:latin typeface="Times New Roman" panose="02020603050405020304" pitchFamily="18" charset="0"/>
                <a:cs typeface="Times New Roman" panose="02020603050405020304" pitchFamily="18" charset="0"/>
              </a:rPr>
              <a:t>» </a:t>
            </a:r>
            <a:endParaRPr lang="ru-RU" sz="3000" dirty="0" smtClean="0">
              <a:solidFill>
                <a:srgbClr val="002060"/>
              </a:solidFill>
              <a:latin typeface="Times New Roman" panose="02020603050405020304" pitchFamily="18" charset="0"/>
              <a:cs typeface="Times New Roman" panose="02020603050405020304" pitchFamily="18" charset="0"/>
            </a:endParaRPr>
          </a:p>
          <a:p>
            <a:endParaRPr lang="ru-RU" sz="3000" b="1" dirty="0" smtClean="0">
              <a:solidFill>
                <a:srgbClr val="002060"/>
              </a:solidFill>
              <a:latin typeface="Times New Roman" panose="02020603050405020304" pitchFamily="18" charset="0"/>
              <a:cs typeface="Times New Roman" panose="02020603050405020304" pitchFamily="18" charset="0"/>
            </a:endParaRPr>
          </a:p>
          <a:p>
            <a:r>
              <a:rPr lang="ru-RU" sz="3000" b="1" dirty="0" err="1" smtClean="0">
                <a:solidFill>
                  <a:srgbClr val="002060"/>
                </a:solidFill>
                <a:latin typeface="Times New Roman" panose="02020603050405020304" pitchFamily="18" charset="0"/>
                <a:cs typeface="Times New Roman" panose="02020603050405020304" pitchFamily="18" charset="0"/>
              </a:rPr>
              <a:t>Талапова</a:t>
            </a:r>
            <a:r>
              <a:rPr lang="ru-RU" sz="3000" b="1" dirty="0" smtClean="0">
                <a:solidFill>
                  <a:srgbClr val="002060"/>
                </a:solidFill>
                <a:latin typeface="Times New Roman" panose="02020603050405020304" pitchFamily="18" charset="0"/>
                <a:cs typeface="Times New Roman" panose="02020603050405020304" pitchFamily="18" charset="0"/>
              </a:rPr>
              <a:t> </a:t>
            </a:r>
            <a:r>
              <a:rPr lang="ru-RU" sz="3000" b="1" dirty="0">
                <a:solidFill>
                  <a:srgbClr val="002060"/>
                </a:solidFill>
                <a:latin typeface="Times New Roman" panose="02020603050405020304" pitchFamily="18" charset="0"/>
                <a:cs typeface="Times New Roman" panose="02020603050405020304" pitchFamily="18" charset="0"/>
              </a:rPr>
              <a:t>Светлана Геннадьевна, </a:t>
            </a:r>
          </a:p>
          <a:p>
            <a:endParaRPr lang="ru-RU" sz="3000" dirty="0" smtClean="0">
              <a:solidFill>
                <a:srgbClr val="002060"/>
              </a:solidFill>
              <a:latin typeface="Times New Roman" panose="02020603050405020304" pitchFamily="18" charset="0"/>
              <a:cs typeface="Times New Roman" panose="02020603050405020304" pitchFamily="18" charset="0"/>
            </a:endParaRPr>
          </a:p>
          <a:p>
            <a:r>
              <a:rPr lang="ru-RU" sz="3000" dirty="0" smtClean="0">
                <a:solidFill>
                  <a:srgbClr val="002060"/>
                </a:solidFill>
                <a:latin typeface="Times New Roman" panose="02020603050405020304" pitchFamily="18" charset="0"/>
                <a:cs typeface="Times New Roman" panose="02020603050405020304" pitchFamily="18" charset="0"/>
              </a:rPr>
              <a:t>заместитель </a:t>
            </a:r>
            <a:r>
              <a:rPr lang="ru-RU" sz="3000" dirty="0">
                <a:solidFill>
                  <a:srgbClr val="002060"/>
                </a:solidFill>
                <a:latin typeface="Times New Roman" panose="02020603050405020304" pitchFamily="18" charset="0"/>
                <a:cs typeface="Times New Roman" panose="02020603050405020304" pitchFamily="18" charset="0"/>
              </a:rPr>
              <a:t>директора по </a:t>
            </a:r>
            <a:r>
              <a:rPr lang="ru-RU" sz="3000" dirty="0" smtClean="0">
                <a:solidFill>
                  <a:srgbClr val="002060"/>
                </a:solidFill>
                <a:latin typeface="Times New Roman" panose="02020603050405020304" pitchFamily="18" charset="0"/>
                <a:cs typeface="Times New Roman" panose="02020603050405020304" pitchFamily="18" charset="0"/>
              </a:rPr>
              <a:t>учебной работе </a:t>
            </a:r>
            <a:endParaRPr lang="ru-RU" sz="3000" dirty="0">
              <a:solidFill>
                <a:srgbClr val="002060"/>
              </a:solidFill>
              <a:latin typeface="Times New Roman" panose="02020603050405020304" pitchFamily="18" charset="0"/>
              <a:cs typeface="Times New Roman" panose="02020603050405020304" pitchFamily="18" charset="0"/>
            </a:endParaRPr>
          </a:p>
          <a:p>
            <a:endParaRPr lang="ru-RU" sz="30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2127770"/>
          </a:xfrm>
        </p:spPr>
        <p:txBody>
          <a:bodyPr>
            <a:norm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000" dirty="0" smtClean="0">
                <a:solidFill>
                  <a:srgbClr val="FF0000"/>
                </a:solidFill>
                <a:latin typeface="Times New Roman" pitchFamily="18" charset="0"/>
                <a:cs typeface="Times New Roman" pitchFamily="18" charset="0"/>
              </a:rPr>
              <a:t>обучающихся</a:t>
            </a:r>
            <a:r>
              <a:rPr lang="ru-RU" sz="2000" dirty="0">
                <a:solidFill>
                  <a:srgbClr val="FF0000"/>
                </a:solidFill>
                <a:latin typeface="Times New Roman" pitchFamily="18" charset="0"/>
                <a:cs typeface="Times New Roman" pitchFamily="18" charset="0"/>
              </a:rPr>
              <a:t>, установление их форм, периодичности и порядка </a:t>
            </a:r>
            <a:r>
              <a:rPr lang="ru-RU" sz="2000" dirty="0" smtClean="0">
                <a:solidFill>
                  <a:srgbClr val="FF0000"/>
                </a:solidFill>
                <a:latin typeface="Times New Roman" pitchFamily="18" charset="0"/>
                <a:cs typeface="Times New Roman" pitchFamily="18" charset="0"/>
              </a:rPr>
              <a:t>проведения</a:t>
            </a:r>
            <a:br>
              <a:rPr lang="ru-RU" sz="2000" dirty="0" smtClean="0">
                <a:solidFill>
                  <a:srgbClr val="FF0000"/>
                </a:solidFill>
                <a:latin typeface="Times New Roman" pitchFamily="18" charset="0"/>
                <a:cs typeface="Times New Roman" pitchFamily="18" charset="0"/>
              </a:rPr>
            </a:br>
            <a:r>
              <a:rPr lang="ru-RU" sz="2000" dirty="0" smtClean="0">
                <a:solidFill>
                  <a:srgbClr val="FF0000"/>
                </a:solidFill>
                <a:latin typeface="Times New Roman" pitchFamily="18" charset="0"/>
                <a:cs typeface="Times New Roman" pitchFamily="18" charset="0"/>
              </a:rPr>
              <a:t/>
            </a:r>
            <a:br>
              <a:rPr lang="ru-RU" sz="2000" dirty="0" smtClean="0">
                <a:solidFill>
                  <a:srgbClr val="FF0000"/>
                </a:solidFill>
                <a:latin typeface="Times New Roman" pitchFamily="18" charset="0"/>
                <a:cs typeface="Times New Roman" pitchFamily="18" charset="0"/>
              </a:rPr>
            </a:br>
            <a:r>
              <a:rPr lang="ru-RU" sz="2400" b="1" dirty="0">
                <a:latin typeface="Times New Roman" panose="02020603050405020304" pitchFamily="18" charset="0"/>
                <a:cs typeface="Times New Roman" panose="02020603050405020304" pitchFamily="18" charset="0"/>
              </a:rPr>
              <a:t>Критерии оценивания</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842144217"/>
              </p:ext>
            </p:extLst>
          </p:nvPr>
        </p:nvGraphicFramePr>
        <p:xfrm>
          <a:off x="899592" y="4368169"/>
          <a:ext cx="7632848" cy="1258976"/>
        </p:xfrm>
        <a:graphic>
          <a:graphicData uri="http://schemas.openxmlformats.org/drawingml/2006/table">
            <a:tbl>
              <a:tblPr firstRow="1" firstCol="1" lastRow="1" lastCol="1" bandRow="1" bandCol="1">
                <a:tableStyleId>{5940675A-B579-460E-94D1-54222C63F5DA}</a:tableStyleId>
              </a:tblPr>
              <a:tblGrid>
                <a:gridCol w="1911079">
                  <a:extLst>
                    <a:ext uri="{9D8B030D-6E8A-4147-A177-3AD203B41FA5}">
                      <a16:colId xmlns="" xmlns:a16="http://schemas.microsoft.com/office/drawing/2014/main" val="20000"/>
                    </a:ext>
                  </a:extLst>
                </a:gridCol>
                <a:gridCol w="1897701">
                  <a:extLst>
                    <a:ext uri="{9D8B030D-6E8A-4147-A177-3AD203B41FA5}">
                      <a16:colId xmlns="" xmlns:a16="http://schemas.microsoft.com/office/drawing/2014/main" val="20001"/>
                    </a:ext>
                  </a:extLst>
                </a:gridCol>
                <a:gridCol w="1897701">
                  <a:extLst>
                    <a:ext uri="{9D8B030D-6E8A-4147-A177-3AD203B41FA5}">
                      <a16:colId xmlns="" xmlns:a16="http://schemas.microsoft.com/office/drawing/2014/main" val="20002"/>
                    </a:ext>
                  </a:extLst>
                </a:gridCol>
                <a:gridCol w="1926367">
                  <a:extLst>
                    <a:ext uri="{9D8B030D-6E8A-4147-A177-3AD203B41FA5}">
                      <a16:colId xmlns="" xmlns:a16="http://schemas.microsoft.com/office/drawing/2014/main" val="20003"/>
                    </a:ext>
                  </a:extLst>
                </a:gridCol>
              </a:tblGrid>
              <a:tr h="629488">
                <a:tc>
                  <a:txBody>
                    <a:bodyPr/>
                    <a:lstStyle/>
                    <a:p>
                      <a:pPr algn="ctr">
                        <a:lnSpc>
                          <a:spcPct val="115000"/>
                        </a:lnSpc>
                        <a:spcAft>
                          <a:spcPts val="1000"/>
                        </a:spcAft>
                        <a:tabLst>
                          <a:tab pos="571500" algn="l"/>
                        </a:tabLst>
                      </a:pPr>
                      <a:r>
                        <a:rPr lang="ru-RU" sz="2400" dirty="0" smtClean="0">
                          <a:effectLst/>
                          <a:latin typeface="Times New Roman" pitchFamily="18" charset="0"/>
                          <a:cs typeface="Times New Roman" pitchFamily="18" charset="0"/>
                        </a:rPr>
                        <a:t>94-100 </a:t>
                      </a:r>
                      <a:r>
                        <a:rPr lang="ru-RU" sz="2400" dirty="0">
                          <a:effectLst/>
                          <a:latin typeface="Times New Roman" pitchFamily="18" charset="0"/>
                          <a:cs typeface="Times New Roman" pitchFamily="18" charset="0"/>
                        </a:rPr>
                        <a:t>%</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smtClean="0">
                          <a:effectLst/>
                          <a:latin typeface="Times New Roman" pitchFamily="18" charset="0"/>
                          <a:cs typeface="Times New Roman" pitchFamily="18" charset="0"/>
                        </a:rPr>
                        <a:t>74-94 </a:t>
                      </a:r>
                      <a:r>
                        <a:rPr lang="ru-RU" sz="2400" dirty="0">
                          <a:effectLst/>
                          <a:latin typeface="Times New Roman" pitchFamily="18" charset="0"/>
                          <a:cs typeface="Times New Roman" pitchFamily="18" charset="0"/>
                        </a:rPr>
                        <a:t>%</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smtClean="0">
                          <a:effectLst/>
                          <a:latin typeface="Times New Roman" pitchFamily="18" charset="0"/>
                          <a:cs typeface="Times New Roman" pitchFamily="18" charset="0"/>
                        </a:rPr>
                        <a:t>50-73 </a:t>
                      </a:r>
                      <a:r>
                        <a:rPr lang="ru-RU" sz="2400" dirty="0">
                          <a:effectLst/>
                          <a:latin typeface="Times New Roman" pitchFamily="18" charset="0"/>
                          <a:cs typeface="Times New Roman" pitchFamily="18" charset="0"/>
                        </a:rPr>
                        <a:t>%</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smtClean="0">
                          <a:effectLst/>
                          <a:latin typeface="Times New Roman" pitchFamily="18" charset="0"/>
                          <a:cs typeface="Times New Roman" pitchFamily="18" charset="0"/>
                        </a:rPr>
                        <a:t>49-0 </a:t>
                      </a:r>
                      <a:r>
                        <a:rPr lang="ru-RU" sz="2400" dirty="0">
                          <a:effectLst/>
                          <a:latin typeface="Times New Roman" pitchFamily="18" charset="0"/>
                          <a:cs typeface="Times New Roman" pitchFamily="18" charset="0"/>
                        </a:rPr>
                        <a:t>%</a:t>
                      </a:r>
                      <a:endParaRPr lang="ru-RU" sz="20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0"/>
                  </a:ext>
                </a:extLst>
              </a:tr>
              <a:tr h="629488">
                <a:tc>
                  <a:txBody>
                    <a:bodyPr/>
                    <a:lstStyle/>
                    <a:p>
                      <a:pPr algn="ctr">
                        <a:lnSpc>
                          <a:spcPct val="115000"/>
                        </a:lnSpc>
                        <a:spcAft>
                          <a:spcPts val="1000"/>
                        </a:spcAft>
                        <a:tabLst>
                          <a:tab pos="571500" algn="l"/>
                        </a:tabLst>
                      </a:pPr>
                      <a:r>
                        <a:rPr lang="ru-RU" sz="2400" dirty="0">
                          <a:effectLst/>
                          <a:latin typeface="Times New Roman" pitchFamily="18" charset="0"/>
                          <a:cs typeface="Times New Roman" pitchFamily="18" charset="0"/>
                        </a:rPr>
                        <a:t>«5»</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a:effectLst/>
                          <a:latin typeface="Times New Roman" pitchFamily="18" charset="0"/>
                          <a:cs typeface="Times New Roman" pitchFamily="18" charset="0"/>
                        </a:rPr>
                        <a:t>«4»</a:t>
                      </a:r>
                      <a:endParaRPr lang="ru-RU" sz="200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a:effectLst/>
                          <a:latin typeface="Times New Roman" pitchFamily="18" charset="0"/>
                          <a:cs typeface="Times New Roman" pitchFamily="18" charset="0"/>
                        </a:rPr>
                        <a:t>«3»</a:t>
                      </a:r>
                      <a:endParaRPr lang="ru-RU" sz="20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1000"/>
                        </a:spcAft>
                        <a:tabLst>
                          <a:tab pos="571500" algn="l"/>
                        </a:tabLst>
                      </a:pPr>
                      <a:r>
                        <a:rPr lang="ru-RU" sz="2400" dirty="0">
                          <a:effectLst/>
                          <a:latin typeface="Times New Roman" pitchFamily="18" charset="0"/>
                          <a:cs typeface="Times New Roman" pitchFamily="18" charset="0"/>
                        </a:rPr>
                        <a:t>«2»</a:t>
                      </a:r>
                      <a:endParaRPr lang="ru-RU" sz="20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1"/>
                  </a:ext>
                </a:extLst>
              </a:tr>
            </a:tbl>
          </a:graphicData>
        </a:graphic>
      </p:graphicFrame>
      <p:sp>
        <p:nvSpPr>
          <p:cNvPr id="5" name="Прямоугольник 4"/>
          <p:cNvSpPr/>
          <p:nvPr/>
        </p:nvSpPr>
        <p:spPr>
          <a:xfrm>
            <a:off x="899592" y="2636912"/>
            <a:ext cx="6480720" cy="1477328"/>
          </a:xfrm>
          <a:prstGeom prst="rect">
            <a:avLst/>
          </a:prstGeom>
        </p:spPr>
        <p:txBody>
          <a:bodyPr wrap="square">
            <a:spAutoFit/>
          </a:bodyPr>
          <a:lstStyle/>
          <a:p>
            <a:r>
              <a:rPr lang="ru-RU" sz="2400" dirty="0">
                <a:latin typeface="Times New Roman" pitchFamily="18" charset="0"/>
                <a:cs typeface="Times New Roman" pitchFamily="18" charset="0"/>
              </a:rPr>
              <a:t>Шкала перевода процентного соотношения </a:t>
            </a:r>
            <a:r>
              <a:rPr lang="ru-RU" sz="2400" dirty="0" smtClean="0">
                <a:latin typeface="Times New Roman" pitchFamily="18" charset="0"/>
                <a:cs typeface="Times New Roman" pitchFamily="18" charset="0"/>
              </a:rPr>
              <a:t>правильно выполненных заданий </a:t>
            </a:r>
            <a:r>
              <a:rPr lang="ru-RU" sz="2400" dirty="0">
                <a:latin typeface="Times New Roman" pitchFamily="18" charset="0"/>
                <a:cs typeface="Times New Roman" pitchFamily="18" charset="0"/>
              </a:rPr>
              <a:t>в пятибалльную систему оценивания:</a:t>
            </a:r>
          </a:p>
          <a:p>
            <a:r>
              <a:rPr lang="ru-RU" dirty="0"/>
              <a:t> </a:t>
            </a:r>
          </a:p>
        </p:txBody>
      </p:sp>
    </p:spTree>
    <p:extLst>
      <p:ext uri="{BB962C8B-B14F-4D97-AF65-F5344CB8AC3E}">
        <p14:creationId xmlns:p14="http://schemas.microsoft.com/office/powerpoint/2010/main" val="2486352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2127770"/>
          </a:xfrm>
        </p:spPr>
        <p:txBody>
          <a:bodyPr>
            <a:normAutofit/>
          </a:bodyPr>
          <a:lstStyle/>
          <a:p>
            <a:pPr algn="ctr"/>
            <a:r>
              <a:rPr lang="ru-RU" sz="24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400" dirty="0" smtClean="0">
                <a:solidFill>
                  <a:srgbClr val="FF0000"/>
                </a:solidFill>
                <a:latin typeface="Times New Roman" pitchFamily="18" charset="0"/>
                <a:cs typeface="Times New Roman" pitchFamily="18" charset="0"/>
              </a:rPr>
              <a:t>обучающихся</a:t>
            </a:r>
            <a:r>
              <a:rPr lang="ru-RU" sz="2400" dirty="0">
                <a:solidFill>
                  <a:srgbClr val="FF0000"/>
                </a:solidFill>
                <a:latin typeface="Times New Roman" pitchFamily="18" charset="0"/>
                <a:cs typeface="Times New Roman" pitchFamily="18" charset="0"/>
              </a:rPr>
              <a:t>, установление их форм, периодичности и порядка </a:t>
            </a:r>
            <a:r>
              <a:rPr lang="ru-RU" sz="2400" dirty="0" smtClean="0">
                <a:solidFill>
                  <a:srgbClr val="FF0000"/>
                </a:solidFill>
                <a:latin typeface="Times New Roman" pitchFamily="18" charset="0"/>
                <a:cs typeface="Times New Roman" pitchFamily="18" charset="0"/>
              </a:rPr>
              <a:t>проведения</a:t>
            </a:r>
            <a:br>
              <a:rPr lang="ru-RU" sz="24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p>
        </p:txBody>
      </p:sp>
      <p:sp>
        <p:nvSpPr>
          <p:cNvPr id="3" name="Объект 2"/>
          <p:cNvSpPr>
            <a:spLocks noGrp="1"/>
          </p:cNvSpPr>
          <p:nvPr>
            <p:ph idx="1"/>
          </p:nvPr>
        </p:nvSpPr>
        <p:spPr>
          <a:xfrm>
            <a:off x="628650" y="2708919"/>
            <a:ext cx="7886700" cy="3468043"/>
          </a:xfrm>
        </p:spPr>
        <p:txBody>
          <a:bodyPr>
            <a:normAutofit/>
          </a:bodyPr>
          <a:lstStyle/>
          <a:p>
            <a:r>
              <a:rPr lang="ru-RU" sz="2400" dirty="0" smtClean="0">
                <a:latin typeface="Times New Roman" pitchFamily="18" charset="0"/>
                <a:cs typeface="Times New Roman" pitchFamily="18" charset="0"/>
              </a:rPr>
              <a:t>В протоколе контрольной работы количество баллов  за задания повышенного уровня должно быть строгой пропорции с количеством  таких заданий </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от общего объёма контрольной работы, то есть не более 20%.</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830913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0"/>
            <a:ext cx="7886700" cy="1556792"/>
          </a:xfrm>
        </p:spPr>
        <p:txBody>
          <a:bodyPr>
            <a:norm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000" dirty="0" smtClean="0">
                <a:solidFill>
                  <a:srgbClr val="FF0000"/>
                </a:solidFill>
                <a:latin typeface="Times New Roman" pitchFamily="18" charset="0"/>
                <a:cs typeface="Times New Roman" pitchFamily="18" charset="0"/>
              </a:rPr>
              <a:t>обучающихся</a:t>
            </a:r>
            <a:r>
              <a:rPr lang="ru-RU" sz="2000" dirty="0">
                <a:solidFill>
                  <a:srgbClr val="FF0000"/>
                </a:solidFill>
                <a:latin typeface="Times New Roman" pitchFamily="18" charset="0"/>
                <a:cs typeface="Times New Roman" pitchFamily="18" charset="0"/>
              </a:rPr>
              <a:t>, установление их форм, периодичности и порядка </a:t>
            </a:r>
            <a:r>
              <a:rPr lang="ru-RU" sz="2000" dirty="0" smtClean="0">
                <a:solidFill>
                  <a:srgbClr val="FF0000"/>
                </a:solidFill>
                <a:latin typeface="Times New Roman" pitchFamily="18" charset="0"/>
                <a:cs typeface="Times New Roman" pitchFamily="18" charset="0"/>
              </a:rPr>
              <a:t>проведения</a:t>
            </a:r>
            <a:br>
              <a:rPr lang="ru-RU" sz="2000" dirty="0" smtClean="0">
                <a:solidFill>
                  <a:srgbClr val="FF0000"/>
                </a:solidFill>
                <a:latin typeface="Times New Roman" pitchFamily="18" charset="0"/>
                <a:cs typeface="Times New Roman" pitchFamily="18" charset="0"/>
              </a:rPr>
            </a:br>
            <a:r>
              <a:rPr lang="ru-RU" sz="2400" b="1" dirty="0" smtClean="0">
                <a:latin typeface="Times New Roman" pitchFamily="18" charset="0"/>
                <a:cs typeface="Times New Roman" pitchFamily="18" charset="0"/>
              </a:rPr>
              <a:t>Критерии </a:t>
            </a:r>
            <a:r>
              <a:rPr lang="ru-RU" sz="2400" b="1" dirty="0">
                <a:latin typeface="Times New Roman" pitchFamily="18" charset="0"/>
                <a:cs typeface="Times New Roman" pitchFamily="18" charset="0"/>
              </a:rPr>
              <a:t>оценивания</a:t>
            </a:r>
          </a:p>
        </p:txBody>
      </p:sp>
      <p:sp>
        <p:nvSpPr>
          <p:cNvPr id="3" name="Объект 2"/>
          <p:cNvSpPr>
            <a:spLocks noGrp="1"/>
          </p:cNvSpPr>
          <p:nvPr>
            <p:ph idx="1"/>
          </p:nvPr>
        </p:nvSpPr>
        <p:spPr>
          <a:xfrm>
            <a:off x="592645" y="1556792"/>
            <a:ext cx="7886700" cy="4351338"/>
          </a:xfrm>
        </p:spPr>
        <p:txBody>
          <a:bodyPr/>
          <a:lstStyle/>
          <a:p>
            <a:pPr marL="0" indent="0">
              <a:buNone/>
            </a:pPr>
            <a:r>
              <a:rPr lang="ru-RU" dirty="0" smtClean="0"/>
              <a:t> </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046889323"/>
              </p:ext>
            </p:extLst>
          </p:nvPr>
        </p:nvGraphicFramePr>
        <p:xfrm>
          <a:off x="628650" y="5013176"/>
          <a:ext cx="7236804" cy="1530164"/>
        </p:xfrm>
        <a:graphic>
          <a:graphicData uri="http://schemas.openxmlformats.org/drawingml/2006/table">
            <a:tbl>
              <a:tblPr firstRow="1" firstCol="1" lastRow="1" lastCol="1" bandRow="1" bandCol="1">
                <a:tableStyleId>{5940675A-B579-460E-94D1-54222C63F5DA}</a:tableStyleId>
              </a:tblPr>
              <a:tblGrid>
                <a:gridCol w="2332263">
                  <a:extLst>
                    <a:ext uri="{9D8B030D-6E8A-4147-A177-3AD203B41FA5}">
                      <a16:colId xmlns="" xmlns:a16="http://schemas.microsoft.com/office/drawing/2014/main" val="20000"/>
                    </a:ext>
                  </a:extLst>
                </a:gridCol>
                <a:gridCol w="2483451">
                  <a:extLst>
                    <a:ext uri="{9D8B030D-6E8A-4147-A177-3AD203B41FA5}">
                      <a16:colId xmlns="" xmlns:a16="http://schemas.microsoft.com/office/drawing/2014/main" val="20001"/>
                    </a:ext>
                  </a:extLst>
                </a:gridCol>
                <a:gridCol w="2421090">
                  <a:extLst>
                    <a:ext uri="{9D8B030D-6E8A-4147-A177-3AD203B41FA5}">
                      <a16:colId xmlns="" xmlns:a16="http://schemas.microsoft.com/office/drawing/2014/main" val="20002"/>
                    </a:ext>
                  </a:extLst>
                </a:gridCol>
              </a:tblGrid>
              <a:tr h="382541">
                <a:tc>
                  <a:txBody>
                    <a:bodyPr/>
                    <a:lstStyle/>
                    <a:p>
                      <a:pPr>
                        <a:lnSpc>
                          <a:spcPct val="115000"/>
                        </a:lnSpc>
                        <a:spcAft>
                          <a:spcPts val="0"/>
                        </a:spcAft>
                      </a:pPr>
                      <a:r>
                        <a:rPr lang="ru-RU" sz="1600" dirty="0">
                          <a:effectLst/>
                          <a:latin typeface="Times New Roman" pitchFamily="18" charset="0"/>
                          <a:cs typeface="Times New Roman" pitchFamily="18" charset="0"/>
                        </a:rPr>
                        <a:t> </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Первое полугодие</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a:effectLst/>
                          <a:latin typeface="Times New Roman" pitchFamily="18" charset="0"/>
                          <a:cs typeface="Times New Roman" pitchFamily="18" charset="0"/>
                        </a:rPr>
                        <a:t>Второе полугодие</a:t>
                      </a:r>
                      <a:endParaRPr lang="ru-RU" sz="140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0"/>
                  </a:ext>
                </a:extLst>
              </a:tr>
              <a:tr h="382541">
                <a:tc>
                  <a:txBody>
                    <a:bodyPr/>
                    <a:lstStyle/>
                    <a:p>
                      <a:pPr>
                        <a:lnSpc>
                          <a:spcPct val="115000"/>
                        </a:lnSpc>
                        <a:spcAft>
                          <a:spcPts val="0"/>
                        </a:spcAft>
                      </a:pPr>
                      <a:r>
                        <a:rPr lang="ru-RU" sz="1600" dirty="0">
                          <a:effectLst/>
                          <a:latin typeface="Times New Roman" pitchFamily="18" charset="0"/>
                          <a:cs typeface="Times New Roman" pitchFamily="18" charset="0"/>
                        </a:rPr>
                        <a:t>1 класс</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15-25 слов</a:t>
                      </a:r>
                      <a:endParaRPr lang="ru-RU" sz="14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1"/>
                  </a:ext>
                </a:extLst>
              </a:tr>
              <a:tr h="382541">
                <a:tc>
                  <a:txBody>
                    <a:bodyPr/>
                    <a:lstStyle/>
                    <a:p>
                      <a:pPr>
                        <a:lnSpc>
                          <a:spcPct val="115000"/>
                        </a:lnSpc>
                        <a:spcAft>
                          <a:spcPts val="0"/>
                        </a:spcAft>
                      </a:pPr>
                      <a:r>
                        <a:rPr lang="ru-RU" sz="1600">
                          <a:effectLst/>
                          <a:latin typeface="Times New Roman" pitchFamily="18" charset="0"/>
                          <a:cs typeface="Times New Roman" pitchFamily="18" charset="0"/>
                        </a:rPr>
                        <a:t>2 класс</a:t>
                      </a:r>
                      <a:endParaRPr lang="ru-RU" sz="14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25-30 слов</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35-45 слов</a:t>
                      </a:r>
                      <a:endParaRPr lang="ru-RU" sz="14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2"/>
                  </a:ext>
                </a:extLst>
              </a:tr>
              <a:tr h="382541">
                <a:tc>
                  <a:txBody>
                    <a:bodyPr/>
                    <a:lstStyle/>
                    <a:p>
                      <a:pPr>
                        <a:lnSpc>
                          <a:spcPct val="115000"/>
                        </a:lnSpc>
                        <a:spcAft>
                          <a:spcPts val="0"/>
                        </a:spcAft>
                      </a:pPr>
                      <a:r>
                        <a:rPr lang="ru-RU" sz="1600" dirty="0">
                          <a:effectLst/>
                          <a:latin typeface="Times New Roman" pitchFamily="18" charset="0"/>
                          <a:cs typeface="Times New Roman" pitchFamily="18" charset="0"/>
                        </a:rPr>
                        <a:t>3 класс</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a:effectLst/>
                          <a:latin typeface="Times New Roman" pitchFamily="18" charset="0"/>
                          <a:cs typeface="Times New Roman" pitchFamily="18" charset="0"/>
                        </a:rPr>
                        <a:t>45-55 слов</a:t>
                      </a:r>
                      <a:endParaRPr lang="ru-RU" sz="1400">
                        <a:effectLst/>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ru-RU" sz="1600" dirty="0">
                          <a:effectLst/>
                          <a:latin typeface="Times New Roman" pitchFamily="18" charset="0"/>
                          <a:cs typeface="Times New Roman" pitchFamily="18" charset="0"/>
                        </a:rPr>
                        <a:t>55-65 слов</a:t>
                      </a:r>
                      <a:endParaRPr lang="ru-RU" sz="1400" dirty="0">
                        <a:effectLst/>
                        <a:latin typeface="Times New Roman" pitchFamily="18" charset="0"/>
                        <a:ea typeface="Times New Roman"/>
                        <a:cs typeface="Times New Roman" pitchFamily="18" charset="0"/>
                      </a:endParaRPr>
                    </a:p>
                  </a:txBody>
                  <a:tcPr marL="68580" marR="68580" marT="0" marB="0"/>
                </a:tc>
                <a:extLst>
                  <a:ext uri="{0D108BD9-81ED-4DB2-BD59-A6C34878D82A}">
                    <a16:rowId xmlns="" xmlns:a16="http://schemas.microsoft.com/office/drawing/2014/main" val="10003"/>
                  </a:ext>
                </a:extLst>
              </a:tr>
            </a:tbl>
          </a:graphicData>
        </a:graphic>
      </p:graphicFrame>
      <p:sp>
        <p:nvSpPr>
          <p:cNvPr id="5" name="Rectangle 1"/>
          <p:cNvSpPr>
            <a:spLocks noChangeArrowheads="1"/>
          </p:cNvSpPr>
          <p:nvPr/>
        </p:nvSpPr>
        <p:spPr bwMode="auto">
          <a:xfrm>
            <a:off x="395536" y="1587658"/>
            <a:ext cx="8568951"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5.5.1.4.</a:t>
            </a:r>
            <a:r>
              <a:rPr kumimoji="0" lang="ru-RU" sz="16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Диктант. </a:t>
            </a:r>
            <a:r>
              <a:rPr kumimoji="0" lang="ru-RU"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Тексты диктантов подбираются средней трудности с расчетом на возможность их выполнения всеми детьми. Каждый текст включает достаточное количество изученных орфограмм (примерно 60% от общего числа всех слов диктанта). Текст не должен иметь слова на не изученные к данному моменту правила или такие слова заранее выписываются на доске. Нецелесообразно включать в диктанты и слова, правописание которых находится на стадии изучения.</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качестве диктанта предлагаются связные тексты - либо авторские, адаптированные к возможностям детей, либо составленные учителем. Тематика текста должна быть близкой и интересной детям: о природе, дружбе, жизни детей, родной стране, путешествиях и т.п. Предложения должны быть просты по структуре, различны по цели высказывания и состоять из 2-8 слов с включением синтаксических категорий, которые изучаются в начальной школе (однородные члены предложения).</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Объем диктанта:</a:t>
            </a:r>
            <a:endParaRPr kumimoji="0" 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3158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479698"/>
          </a:xfrm>
        </p:spPr>
        <p:txBody>
          <a:bodyPr>
            <a:normAutofit fontScale="90000"/>
          </a:bodyPr>
          <a:lstStyle/>
          <a:p>
            <a:pPr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a:t>
            </a:r>
            <a:r>
              <a:rPr lang="ru-RU" sz="2200" dirty="0" smtClean="0">
                <a:solidFill>
                  <a:srgbClr val="FF0000"/>
                </a:solidFill>
                <a:latin typeface="Times New Roman" pitchFamily="18" charset="0"/>
                <a:cs typeface="Times New Roman" pitchFamily="18" charset="0"/>
              </a:rPr>
              <a:t>обучающихся</a:t>
            </a:r>
            <a:r>
              <a:rPr lang="ru-RU" sz="2200" dirty="0">
                <a:solidFill>
                  <a:srgbClr val="FF0000"/>
                </a:solidFill>
                <a:latin typeface="Times New Roman" pitchFamily="18" charset="0"/>
                <a:cs typeface="Times New Roman" pitchFamily="18" charset="0"/>
              </a:rPr>
              <a:t>, установление их форм, периодичности и порядка </a:t>
            </a:r>
            <a:r>
              <a:rPr lang="ru-RU" sz="2200" dirty="0" smtClean="0">
                <a:solidFill>
                  <a:srgbClr val="FF0000"/>
                </a:solidFill>
                <a:latin typeface="Times New Roman" pitchFamily="18" charset="0"/>
                <a:cs typeface="Times New Roman" pitchFamily="18" charset="0"/>
              </a:rPr>
              <a:t>проведения</a:t>
            </a:r>
            <a:br>
              <a:rPr lang="ru-RU" sz="2200" dirty="0" smtClean="0">
                <a:solidFill>
                  <a:srgbClr val="FF0000"/>
                </a:solidFill>
                <a:latin typeface="Times New Roman" pitchFamily="18" charset="0"/>
                <a:cs typeface="Times New Roman" pitchFamily="18" charset="0"/>
              </a:rPr>
            </a:br>
            <a:r>
              <a:rPr lang="ru-RU" sz="1800" dirty="0" smtClean="0">
                <a:solidFill>
                  <a:srgbClr val="FF0000"/>
                </a:solidFill>
                <a:latin typeface="Times New Roman" pitchFamily="18" charset="0"/>
                <a:cs typeface="Times New Roman" pitchFamily="18" charset="0"/>
              </a:rPr>
              <a:t/>
            </a:r>
            <a:br>
              <a:rPr lang="ru-RU" sz="1800" dirty="0" smtClean="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p>
        </p:txBody>
      </p:sp>
      <p:sp>
        <p:nvSpPr>
          <p:cNvPr id="3" name="Объект 2"/>
          <p:cNvSpPr>
            <a:spLocks noGrp="1"/>
          </p:cNvSpPr>
          <p:nvPr>
            <p:ph idx="1"/>
          </p:nvPr>
        </p:nvSpPr>
        <p:spPr>
          <a:xfrm>
            <a:off x="592645" y="1556792"/>
            <a:ext cx="7886700" cy="4351338"/>
          </a:xfrm>
        </p:spPr>
        <p:txBody>
          <a:bodyPr/>
          <a:lstStyle/>
          <a:p>
            <a:pPr marL="0" indent="0">
              <a:buNone/>
            </a:pPr>
            <a:r>
              <a:rPr lang="ru-RU" dirty="0" smtClean="0"/>
              <a:t> </a:t>
            </a:r>
            <a:endParaRPr lang="ru-RU" dirty="0"/>
          </a:p>
        </p:txBody>
      </p:sp>
      <p:sp>
        <p:nvSpPr>
          <p:cNvPr id="6" name="Прямоугольник 5"/>
          <p:cNvSpPr/>
          <p:nvPr/>
        </p:nvSpPr>
        <p:spPr>
          <a:xfrm>
            <a:off x="2286000" y="-8112621"/>
            <a:ext cx="4572000" cy="369332"/>
          </a:xfrm>
          <a:prstGeom prst="rect">
            <a:avLst/>
          </a:prstGeom>
        </p:spPr>
        <p:txBody>
          <a:bodyPr>
            <a:spAutoFit/>
          </a:bodyPr>
          <a:lstStyle/>
          <a:p>
            <a:r>
              <a:rPr lang="ru-RU" i="1" dirty="0"/>
              <a:t> </a:t>
            </a:r>
            <a:endParaRPr lang="ru-RU" dirty="0"/>
          </a:p>
        </p:txBody>
      </p:sp>
      <p:sp>
        <p:nvSpPr>
          <p:cNvPr id="7" name="Прямоугольник 6"/>
          <p:cNvSpPr/>
          <p:nvPr/>
        </p:nvSpPr>
        <p:spPr>
          <a:xfrm>
            <a:off x="467544" y="1844824"/>
            <a:ext cx="8316416" cy="4524315"/>
          </a:xfrm>
          <a:prstGeom prst="rect">
            <a:avLst/>
          </a:prstGeom>
        </p:spPr>
        <p:txBody>
          <a:bodyPr wrap="square">
            <a:spAutoFit/>
          </a:bodyPr>
          <a:lstStyle/>
          <a:p>
            <a:r>
              <a:rPr lang="ru-RU" i="1" dirty="0" smtClean="0">
                <a:latin typeface="Times New Roman" panose="02020603050405020304" pitchFamily="18" charset="0"/>
                <a:cs typeface="Times New Roman" panose="02020603050405020304" pitchFamily="18" charset="0"/>
              </a:rPr>
              <a:t>Иностранный язык</a:t>
            </a:r>
          </a:p>
          <a:p>
            <a:r>
              <a:rPr lang="ru-RU" i="1" dirty="0" err="1" smtClean="0">
                <a:latin typeface="Times New Roman" panose="02020603050405020304" pitchFamily="18" charset="0"/>
                <a:cs typeface="Times New Roman" panose="02020603050405020304" pitchFamily="18" charset="0"/>
              </a:rPr>
              <a:t>Аудирование</a:t>
            </a:r>
            <a:r>
              <a:rPr lang="ru-RU"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i="1" dirty="0">
                <a:latin typeface="Times New Roman" panose="02020603050405020304" pitchFamily="18" charset="0"/>
                <a:cs typeface="Times New Roman" panose="02020603050405020304" pitchFamily="18" charset="0"/>
              </a:rPr>
              <a:t>Отметка «5»</a:t>
            </a:r>
            <a:r>
              <a:rPr lang="ru-RU" dirty="0">
                <a:latin typeface="Times New Roman" panose="02020603050405020304" pitchFamily="18" charset="0"/>
                <a:cs typeface="Times New Roman" panose="02020603050405020304" pitchFamily="18" charset="0"/>
              </a:rPr>
              <a:t> ставится ученику, который понял основные факты, сумел выделить отдельную, значимую для себя информацию, до­гадался о значении незнакомых слов по контексту, сумел исполь­зовать информацию для решения поставленной задачи.</a:t>
            </a:r>
          </a:p>
          <a:p>
            <a:r>
              <a:rPr lang="ru-RU" i="1" dirty="0">
                <a:latin typeface="Times New Roman" panose="02020603050405020304" pitchFamily="18" charset="0"/>
                <a:cs typeface="Times New Roman" panose="02020603050405020304" pitchFamily="18" charset="0"/>
              </a:rPr>
              <a:t>Отметка «4»</a:t>
            </a:r>
            <a:r>
              <a:rPr lang="ru-RU" dirty="0">
                <a:latin typeface="Times New Roman" panose="02020603050405020304" pitchFamily="18" charset="0"/>
                <a:cs typeface="Times New Roman" panose="02020603050405020304" pitchFamily="18" charset="0"/>
              </a:rPr>
              <a:t> ставится ученику, который понял не все основ­ные факты. При решении коммуникативной задачи он исполь­зовал только 2/3 информации, допустил 2-3 ошибки в заданиях.</a:t>
            </a:r>
          </a:p>
          <a:p>
            <a:r>
              <a:rPr lang="ru-RU" i="1" dirty="0">
                <a:latin typeface="Times New Roman" panose="02020603050405020304" pitchFamily="18" charset="0"/>
                <a:cs typeface="Times New Roman" panose="02020603050405020304" pitchFamily="18" charset="0"/>
              </a:rPr>
              <a:t>Отметка «3»</a:t>
            </a:r>
            <a:r>
              <a:rPr lang="ru-RU" dirty="0">
                <a:latin typeface="Times New Roman" panose="02020603050405020304" pitchFamily="18" charset="0"/>
                <a:cs typeface="Times New Roman" panose="02020603050405020304" pitchFamily="18" charset="0"/>
              </a:rPr>
              <a:t> свидетельствует о том, что ученик понял только 50% текста. Отдельные факты понял неправильно. Не сумел полностью решить поставленную перед ним коммуникативную задачу.</a:t>
            </a:r>
          </a:p>
          <a:p>
            <a:r>
              <a:rPr lang="ru-RU" i="1" dirty="0">
                <a:latin typeface="Times New Roman" panose="02020603050405020304" pitchFamily="18" charset="0"/>
                <a:cs typeface="Times New Roman" panose="02020603050405020304" pitchFamily="18" charset="0"/>
              </a:rPr>
              <a:t>Отметка «2»</a:t>
            </a:r>
            <a:r>
              <a:rPr lang="ru-RU" dirty="0">
                <a:latin typeface="Times New Roman" panose="02020603050405020304" pitchFamily="18" charset="0"/>
                <a:cs typeface="Times New Roman" panose="02020603050405020304" pitchFamily="18" charset="0"/>
              </a:rPr>
              <a:t> ставится, если ученик понял менее 50% текста и выделил из него менее половины основных фактов. Он не смог решить поставленную перед ним речевую задачу.</a:t>
            </a:r>
          </a:p>
          <a:p>
            <a:r>
              <a:rPr lang="ru-RU" i="1" dirty="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12986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a:t>
            </a:r>
            <a:r>
              <a:rPr lang="ru-RU" sz="1800" dirty="0">
                <a:solidFill>
                  <a:srgbClr val="FF0000"/>
                </a:solidFill>
                <a:latin typeface="Times New Roman" pitchFamily="18" charset="0"/>
                <a:cs typeface="Times New Roman" pitchFamily="18" charset="0"/>
              </a:rPr>
              <a:t/>
            </a:r>
            <a:br>
              <a:rPr lang="ru-RU" sz="1800" dirty="0">
                <a:solidFill>
                  <a:srgbClr val="FF0000"/>
                </a:solidFill>
                <a:latin typeface="Times New Roman" pitchFamily="18" charset="0"/>
                <a:cs typeface="Times New Roman" pitchFamily="18" charset="0"/>
              </a:rPr>
            </a:br>
            <a:r>
              <a:rPr lang="ru-RU" sz="1800" dirty="0">
                <a:solidFill>
                  <a:srgbClr val="FF0000"/>
                </a:solidFill>
                <a:latin typeface="Times New Roman" pitchFamily="18" charset="0"/>
                <a:cs typeface="Times New Roman" pitchFamily="18" charset="0"/>
              </a:rPr>
              <a:t/>
            </a:r>
            <a:br>
              <a:rPr lang="ru-RU" sz="1800" dirty="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endParaRPr lang="ru-RU" sz="1800" dirty="0"/>
          </a:p>
        </p:txBody>
      </p:sp>
      <p:sp>
        <p:nvSpPr>
          <p:cNvPr id="3" name="Объект 2"/>
          <p:cNvSpPr>
            <a:spLocks noGrp="1"/>
          </p:cNvSpPr>
          <p:nvPr>
            <p:ph idx="1"/>
          </p:nvPr>
        </p:nvSpPr>
        <p:spPr>
          <a:xfrm>
            <a:off x="628650" y="1988840"/>
            <a:ext cx="7886700" cy="4548163"/>
          </a:xfrm>
        </p:spPr>
        <p:txBody>
          <a:bodyPr>
            <a:noAutofit/>
          </a:bodyPr>
          <a:lstStyle/>
          <a:p>
            <a:pPr>
              <a:lnSpc>
                <a:spcPct val="100000"/>
              </a:lnSpc>
            </a:pPr>
            <a:r>
              <a:rPr lang="ru-RU" sz="1200" i="1" dirty="0" smtClean="0">
                <a:latin typeface="Times New Roman" panose="02020603050405020304" pitchFamily="18" charset="0"/>
                <a:cs typeface="Times New Roman" panose="02020603050405020304" pitchFamily="18" charset="0"/>
              </a:rPr>
              <a:t>Иностранный язык</a:t>
            </a:r>
          </a:p>
          <a:p>
            <a:pPr>
              <a:lnSpc>
                <a:spcPct val="100000"/>
              </a:lnSpc>
            </a:pPr>
            <a:r>
              <a:rPr lang="ru-RU" sz="1200" i="1" dirty="0" smtClean="0">
                <a:latin typeface="Times New Roman" panose="02020603050405020304" pitchFamily="18" charset="0"/>
                <a:cs typeface="Times New Roman" panose="02020603050405020304" pitchFamily="18" charset="0"/>
              </a:rPr>
              <a:t>Говорение</a:t>
            </a:r>
            <a:r>
              <a:rPr lang="ru-RU" sz="1200" i="1" dirty="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a:p>
            <a:pPr>
              <a:lnSpc>
                <a:spcPct val="100000"/>
              </a:lnSpc>
            </a:pPr>
            <a:r>
              <a:rPr lang="ru-RU" sz="1200" i="1" dirty="0">
                <a:latin typeface="Times New Roman" panose="02020603050405020304" pitchFamily="18" charset="0"/>
                <a:cs typeface="Times New Roman" panose="02020603050405020304" pitchFamily="18" charset="0"/>
              </a:rPr>
              <a:t>Отметка «5»</a:t>
            </a:r>
            <a:r>
              <a:rPr lang="ru-RU" sz="1200" dirty="0">
                <a:latin typeface="Times New Roman" panose="02020603050405020304" pitchFamily="18" charset="0"/>
                <a:cs typeface="Times New Roman" panose="02020603050405020304" pitchFamily="18" charset="0"/>
              </a:rPr>
              <a:t> ставится ученику, если он в целом справился с поставленными речевыми задачами. Его высказывание было связным и логически последовательным. Языковые средства были правильно употреблены, практически отсутствовали ошибки, нарушающие коммуникацию, или они были незначи­тельны. Объем высказывания соответствовал заданному про­граммой на данном году обучения. Наблюдалась легкость речи и достаточно правильное произношение. Речь ученика была эмоционально окрашена, в ней имели место не только передача отдельных фактов (отдельной информации), но и элементы их оценки, выражения собственного мнения.</a:t>
            </a:r>
          </a:p>
          <a:p>
            <a:pPr>
              <a:lnSpc>
                <a:spcPct val="100000"/>
              </a:lnSpc>
            </a:pPr>
            <a:r>
              <a:rPr lang="ru-RU" sz="1200" i="1" dirty="0">
                <a:latin typeface="Times New Roman" panose="02020603050405020304" pitchFamily="18" charset="0"/>
                <a:cs typeface="Times New Roman" panose="02020603050405020304" pitchFamily="18" charset="0"/>
              </a:rPr>
              <a:t>Отметка «4»</a:t>
            </a:r>
            <a:r>
              <a:rPr lang="ru-RU" sz="1200" dirty="0">
                <a:latin typeface="Times New Roman" panose="02020603050405020304" pitchFamily="18" charset="0"/>
                <a:cs typeface="Times New Roman" panose="02020603050405020304" pitchFamily="18" charset="0"/>
              </a:rPr>
              <a:t> выставляется учащемуся, если он в целом спра­вился с поставленными речевыми задачами. Его высказывание было связанным и последовательным. Использовался довольно большой объем языковых средств, которые были употреблены правильно. Однако были сделаны 2-4 ошибки, нарушающие коммуникацию. Темп речи был несколько замедлен. Речь была недостаточно эмоционально окрашена. Элементы оценки име­ли место, но в большей степени высказывание содержало ин­формацию и отражало конкретные факты.</a:t>
            </a:r>
          </a:p>
          <a:p>
            <a:pPr>
              <a:lnSpc>
                <a:spcPct val="100000"/>
              </a:lnSpc>
            </a:pPr>
            <a:r>
              <a:rPr lang="ru-RU" sz="1200" i="1" dirty="0">
                <a:latin typeface="Times New Roman" panose="02020603050405020304" pitchFamily="18" charset="0"/>
                <a:cs typeface="Times New Roman" panose="02020603050405020304" pitchFamily="18" charset="0"/>
              </a:rPr>
              <a:t>Отметка «3»</a:t>
            </a:r>
            <a:r>
              <a:rPr lang="ru-RU" sz="1200" dirty="0">
                <a:latin typeface="Times New Roman" panose="02020603050405020304" pitchFamily="18" charset="0"/>
                <a:cs typeface="Times New Roman" panose="02020603050405020304" pitchFamily="18" charset="0"/>
              </a:rPr>
              <a:t> ставится ученику, если он сумел в основном ре­шить поставленную речевую задачу, но диапазон языковых средств был ограничен, объем высказывания не достигал нор­мы. Ученик допускал языковые ошибки. В некоторых местах нарушалась последовательность высказывания. Практически отсутствовали элементы оценки и выражения собственного мнения. Речь не была эмоционально окрашенной. Темп речи был замедленным.</a:t>
            </a:r>
          </a:p>
          <a:p>
            <a:pPr>
              <a:lnSpc>
                <a:spcPct val="100000"/>
              </a:lnSpc>
            </a:pPr>
            <a:r>
              <a:rPr lang="ru-RU" sz="1200" i="1" dirty="0">
                <a:latin typeface="Times New Roman" panose="02020603050405020304" pitchFamily="18" charset="0"/>
                <a:cs typeface="Times New Roman" panose="02020603050405020304" pitchFamily="18" charset="0"/>
              </a:rPr>
              <a:t>Отметка «2»</a:t>
            </a:r>
            <a:r>
              <a:rPr lang="ru-RU" sz="1200" dirty="0">
                <a:latin typeface="Times New Roman" panose="02020603050405020304" pitchFamily="18" charset="0"/>
                <a:cs typeface="Times New Roman" panose="02020603050405020304" pitchFamily="18" charset="0"/>
              </a:rPr>
              <a:t> ставится ученику, если он только частично спра­вился с решением коммуникативной задачи. Высказывание бы­ло небольшим по объему (не соответствовало требованиям программы). Отсутствовали элементы собственной оценки. Учащийся допускал большое количество ошибок, как языко­вых, так и фонетических. Многие ошибки нарушали общение, в результате чего возникало непонимание между речевыми парт­нерами.</a:t>
            </a:r>
          </a:p>
          <a:p>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91374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a:t>
            </a:r>
            <a:br>
              <a:rPr lang="ru-RU" sz="2000" dirty="0">
                <a:solidFill>
                  <a:srgbClr val="FF0000"/>
                </a:solidFill>
                <a:latin typeface="Times New Roman" pitchFamily="18" charset="0"/>
                <a:cs typeface="Times New Roman" pitchFamily="18" charset="0"/>
              </a:rPr>
            </a:br>
            <a:r>
              <a:rPr lang="ru-RU" sz="2000" dirty="0">
                <a:solidFill>
                  <a:srgbClr val="FF0000"/>
                </a:solidFill>
                <a:latin typeface="Times New Roman" pitchFamily="18" charset="0"/>
                <a:cs typeface="Times New Roman" pitchFamily="18" charset="0"/>
              </a:rPr>
              <a:t/>
            </a:r>
            <a:br>
              <a:rPr lang="ru-RU" sz="2000" dirty="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endParaRPr lang="ru-RU" sz="1800" dirty="0"/>
          </a:p>
        </p:txBody>
      </p:sp>
      <p:sp>
        <p:nvSpPr>
          <p:cNvPr id="4" name="Объект 3"/>
          <p:cNvSpPr>
            <a:spLocks noGrp="1"/>
          </p:cNvSpPr>
          <p:nvPr>
            <p:ph idx="1"/>
          </p:nvPr>
        </p:nvSpPr>
        <p:spPr>
          <a:xfrm>
            <a:off x="607595" y="1961457"/>
            <a:ext cx="7886700" cy="4896543"/>
          </a:xfrm>
        </p:spPr>
        <p:txBody>
          <a:bodyPr>
            <a:normAutofit fontScale="32500" lnSpcReduction="20000"/>
          </a:bodyPr>
          <a:lstStyle/>
          <a:p>
            <a:pPr>
              <a:lnSpc>
                <a:spcPct val="120000"/>
              </a:lnSpc>
            </a:pPr>
            <a:r>
              <a:rPr lang="ru-RU" sz="4000" dirty="0">
                <a:latin typeface="Times New Roman" panose="02020603050405020304" pitchFamily="18" charset="0"/>
                <a:cs typeface="Times New Roman" pitchFamily="18" charset="0"/>
              </a:rPr>
              <a:t>5.13.5. </a:t>
            </a:r>
            <a:r>
              <a:rPr lang="ru-RU" sz="4000" i="1" dirty="0">
                <a:latin typeface="Times New Roman" pitchFamily="18" charset="0"/>
                <a:cs typeface="Times New Roman" pitchFamily="18" charset="0"/>
              </a:rPr>
              <a:t>Классификация ошибок и недочетов, влияющих на снижение оценки на учебном предмете «Физическая куль­тура»</a:t>
            </a:r>
            <a:endParaRPr lang="ru-RU" sz="4000" dirty="0">
              <a:latin typeface="Times New Roman" pitchFamily="18" charset="0"/>
              <a:cs typeface="Times New Roman" pitchFamily="18" charset="0"/>
            </a:endParaRPr>
          </a:p>
          <a:p>
            <a:pPr>
              <a:lnSpc>
                <a:spcPct val="120000"/>
              </a:lnSpc>
            </a:pPr>
            <a:r>
              <a:rPr lang="ru-RU" sz="4000" dirty="0">
                <a:latin typeface="Times New Roman" pitchFamily="18" charset="0"/>
                <a:cs typeface="Times New Roman" pitchFamily="18" charset="0"/>
              </a:rPr>
              <a:t>        В основе оценивания лежат:</a:t>
            </a:r>
          </a:p>
          <a:p>
            <a:pPr>
              <a:lnSpc>
                <a:spcPct val="120000"/>
              </a:lnSpc>
            </a:pPr>
            <a:r>
              <a:rPr lang="ru-RU" sz="4000" dirty="0">
                <a:latin typeface="Times New Roman" pitchFamily="18" charset="0"/>
                <a:cs typeface="Times New Roman" pitchFamily="18" charset="0"/>
              </a:rPr>
              <a:t>    –  теоретические знания понятий, техники выполнения, пра­вил по предмету;</a:t>
            </a:r>
          </a:p>
          <a:p>
            <a:pPr>
              <a:lnSpc>
                <a:spcPct val="120000"/>
              </a:lnSpc>
            </a:pPr>
            <a:r>
              <a:rPr lang="ru-RU" sz="4000" dirty="0">
                <a:latin typeface="Times New Roman" pitchFamily="18" charset="0"/>
                <a:cs typeface="Times New Roman" pitchFamily="18" charset="0"/>
              </a:rPr>
              <a:t>    – приобретенные двигательные умения и навыки;</a:t>
            </a:r>
          </a:p>
          <a:p>
            <a:pPr>
              <a:lnSpc>
                <a:spcPct val="120000"/>
              </a:lnSpc>
            </a:pPr>
            <a:r>
              <a:rPr lang="ru-RU" sz="4000" dirty="0">
                <a:latin typeface="Times New Roman" pitchFamily="18" charset="0"/>
                <a:cs typeface="Times New Roman" pitchFamily="18" charset="0"/>
              </a:rPr>
              <a:t>        – творческий подход к выполнению заданий.</a:t>
            </a:r>
          </a:p>
          <a:p>
            <a:pPr>
              <a:lnSpc>
                <a:spcPct val="120000"/>
              </a:lnSpc>
            </a:pPr>
            <a:r>
              <a:rPr lang="ru-RU" sz="4000" i="1" dirty="0">
                <a:latin typeface="Times New Roman" pitchFamily="18" charset="0"/>
                <a:cs typeface="Times New Roman" pitchFamily="18" charset="0"/>
              </a:rPr>
              <a:t>Ошибки:</a:t>
            </a:r>
            <a:endParaRPr lang="ru-RU" sz="4000" dirty="0">
              <a:latin typeface="Times New Roman" pitchFamily="18" charset="0"/>
              <a:cs typeface="Times New Roman" pitchFamily="18" charset="0"/>
            </a:endParaRPr>
          </a:p>
          <a:p>
            <a:pPr>
              <a:lnSpc>
                <a:spcPct val="120000"/>
              </a:lnSpc>
            </a:pPr>
            <a:r>
              <a:rPr lang="ru-RU" sz="4000" dirty="0">
                <a:latin typeface="Times New Roman" pitchFamily="18" charset="0"/>
                <a:cs typeface="Times New Roman" pitchFamily="18" charset="0"/>
              </a:rPr>
              <a:t>      –  нарушение инструкции выполнения упражнений;</a:t>
            </a:r>
          </a:p>
          <a:p>
            <a:pPr>
              <a:lnSpc>
                <a:spcPct val="120000"/>
              </a:lnSpc>
            </a:pPr>
            <a:r>
              <a:rPr lang="ru-RU" sz="4000" dirty="0">
                <a:latin typeface="Times New Roman" pitchFamily="18" charset="0"/>
                <a:cs typeface="Times New Roman" pitchFamily="18" charset="0"/>
              </a:rPr>
              <a:t>       – нарушение техники выполнения упражнений;</a:t>
            </a:r>
          </a:p>
          <a:p>
            <a:pPr>
              <a:lnSpc>
                <a:spcPct val="120000"/>
              </a:lnSpc>
            </a:pPr>
            <a:r>
              <a:rPr lang="ru-RU" sz="4000" dirty="0">
                <a:latin typeface="Times New Roman" pitchFamily="18" charset="0"/>
                <a:cs typeface="Times New Roman" pitchFamily="18" charset="0"/>
              </a:rPr>
              <a:t>       – низкий результат спортивного норматива в соответствии с физиологическими способностями обучающегося;</a:t>
            </a:r>
          </a:p>
          <a:p>
            <a:pPr>
              <a:lnSpc>
                <a:spcPct val="120000"/>
              </a:lnSpc>
            </a:pPr>
            <a:r>
              <a:rPr lang="ru-RU" sz="4000" dirty="0">
                <a:latin typeface="Times New Roman" pitchFamily="18" charset="0"/>
                <a:cs typeface="Times New Roman" pitchFamily="18" charset="0"/>
              </a:rPr>
              <a:t>       – отсутствие спортивной формы.</a:t>
            </a:r>
          </a:p>
          <a:p>
            <a:pPr>
              <a:lnSpc>
                <a:spcPct val="120000"/>
              </a:lnSpc>
            </a:pPr>
            <a:r>
              <a:rPr lang="ru-RU" sz="4000" i="1" dirty="0">
                <a:latin typeface="Times New Roman" pitchFamily="18" charset="0"/>
                <a:cs typeface="Times New Roman" pitchFamily="18" charset="0"/>
              </a:rPr>
              <a:t>Недочеты:</a:t>
            </a:r>
            <a:endParaRPr lang="ru-RU" sz="4000" dirty="0">
              <a:latin typeface="Times New Roman" pitchFamily="18" charset="0"/>
              <a:cs typeface="Times New Roman" pitchFamily="18" charset="0"/>
            </a:endParaRPr>
          </a:p>
          <a:p>
            <a:pPr>
              <a:lnSpc>
                <a:spcPct val="120000"/>
              </a:lnSpc>
            </a:pPr>
            <a:r>
              <a:rPr lang="ru-RU" sz="4000" dirty="0">
                <a:latin typeface="Times New Roman" pitchFamily="18" charset="0"/>
                <a:cs typeface="Times New Roman" pitchFamily="18" charset="0"/>
              </a:rPr>
              <a:t>       –  незначительное нарушение спортивной формы одежды, влияющее на функциональность движений;</a:t>
            </a:r>
          </a:p>
          <a:p>
            <a:pPr>
              <a:lnSpc>
                <a:spcPct val="120000"/>
              </a:lnSpc>
            </a:pPr>
            <a:r>
              <a:rPr lang="ru-RU" sz="4000" dirty="0">
                <a:latin typeface="Times New Roman" pitchFamily="18" charset="0"/>
                <a:cs typeface="Times New Roman" pitchFamily="18" charset="0"/>
              </a:rPr>
              <a:t>       – незначительное изменение техники выполнения упражне­ния, исходя из индивидуальных особенностей обучающегося;</a:t>
            </a:r>
          </a:p>
          <a:p>
            <a:pPr>
              <a:lnSpc>
                <a:spcPct val="120000"/>
              </a:lnSpc>
            </a:pPr>
            <a:r>
              <a:rPr lang="ru-RU" sz="4000" dirty="0">
                <a:latin typeface="Times New Roman" pitchFamily="18" charset="0"/>
                <a:cs typeface="Times New Roman" pitchFamily="18" charset="0"/>
              </a:rPr>
              <a:t>      –  незначительное нарушение дисциплины при выполнении упражнения.</a:t>
            </a:r>
          </a:p>
          <a:p>
            <a:endParaRPr lang="ru-RU" dirty="0"/>
          </a:p>
        </p:txBody>
      </p:sp>
    </p:spTree>
    <p:extLst>
      <p:ext uri="{BB962C8B-B14F-4D97-AF65-F5344CB8AC3E}">
        <p14:creationId xmlns:p14="http://schemas.microsoft.com/office/powerpoint/2010/main" val="6723284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a:t>
            </a:r>
            <a:r>
              <a:rPr lang="ru-RU" sz="1800" dirty="0">
                <a:solidFill>
                  <a:srgbClr val="FF0000"/>
                </a:solidFill>
                <a:latin typeface="Times New Roman" pitchFamily="18" charset="0"/>
                <a:cs typeface="Times New Roman" pitchFamily="18" charset="0"/>
              </a:rPr>
              <a:t/>
            </a:r>
            <a:br>
              <a:rPr lang="ru-RU" sz="1800" dirty="0">
                <a:solidFill>
                  <a:srgbClr val="FF0000"/>
                </a:solidFill>
                <a:latin typeface="Times New Roman" pitchFamily="18" charset="0"/>
                <a:cs typeface="Times New Roman" pitchFamily="18" charset="0"/>
              </a:rPr>
            </a:br>
            <a:r>
              <a:rPr lang="ru-RU" sz="1800" dirty="0">
                <a:solidFill>
                  <a:srgbClr val="FF0000"/>
                </a:solidFill>
                <a:latin typeface="Times New Roman" pitchFamily="18" charset="0"/>
                <a:cs typeface="Times New Roman" pitchFamily="18" charset="0"/>
              </a:rPr>
              <a:t/>
            </a:r>
            <a:br>
              <a:rPr lang="ru-RU" sz="1800" dirty="0">
                <a:solidFill>
                  <a:srgbClr val="FF0000"/>
                </a:solidFill>
                <a:latin typeface="Times New Roman" pitchFamily="18" charset="0"/>
                <a:cs typeface="Times New Roman" pitchFamily="18" charset="0"/>
              </a:rPr>
            </a:br>
            <a:r>
              <a:rPr lang="ru-RU" sz="2400" b="1" dirty="0">
                <a:latin typeface="Times New Roman" pitchFamily="18" charset="0"/>
                <a:cs typeface="Times New Roman" pitchFamily="18" charset="0"/>
              </a:rPr>
              <a:t>Критерии оценивания</a:t>
            </a:r>
            <a:endParaRPr lang="ru-RU" sz="1800" dirty="0"/>
          </a:p>
        </p:txBody>
      </p:sp>
      <p:sp>
        <p:nvSpPr>
          <p:cNvPr id="4" name="Объект 3"/>
          <p:cNvSpPr>
            <a:spLocks noGrp="1"/>
          </p:cNvSpPr>
          <p:nvPr>
            <p:ph idx="1"/>
          </p:nvPr>
        </p:nvSpPr>
        <p:spPr>
          <a:xfrm>
            <a:off x="628650" y="1484784"/>
            <a:ext cx="7886700" cy="5112568"/>
          </a:xfrm>
        </p:spPr>
        <p:txBody>
          <a:bodyPr>
            <a:normAutofit fontScale="62500" lnSpcReduction="20000"/>
          </a:bodyPr>
          <a:lstStyle/>
          <a:p>
            <a:endParaRPr lang="ru-RU" dirty="0" smtClean="0"/>
          </a:p>
          <a:p>
            <a:pPr>
              <a:lnSpc>
                <a:spcPct val="120000"/>
              </a:lnSpc>
            </a:pPr>
            <a:r>
              <a:rPr lang="ru-RU" dirty="0" smtClean="0">
                <a:latin typeface="Times New Roman" panose="02020603050405020304" pitchFamily="18" charset="0"/>
                <a:cs typeface="Times New Roman" panose="02020603050405020304" pitchFamily="18" charset="0"/>
              </a:rPr>
              <a:t>5.9.3</a:t>
            </a:r>
            <a:r>
              <a:rPr lang="ru-RU" dirty="0">
                <a:latin typeface="Times New Roman" panose="02020603050405020304" pitchFamily="18" charset="0"/>
                <a:cs typeface="Times New Roman" panose="02020603050405020304" pitchFamily="18" charset="0"/>
              </a:rPr>
              <a:t>. Особенности</a:t>
            </a:r>
            <a:r>
              <a:rPr lang="ru-RU" i="1" dirty="0">
                <a:latin typeface="Times New Roman" panose="02020603050405020304" pitchFamily="18" charset="0"/>
                <a:cs typeface="Times New Roman" panose="02020603050405020304" pitchFamily="18" charset="0"/>
              </a:rPr>
              <a:t> организации контроля обучающихся с ограниченными возможностями здоровья по адаптированной программе по иностранному языку.</a:t>
            </a:r>
            <a:endParaRPr lang="ru-RU" dirty="0">
              <a:latin typeface="Times New Roman" panose="02020603050405020304" pitchFamily="18" charset="0"/>
              <a:cs typeface="Times New Roman" panose="02020603050405020304" pitchFamily="18" charset="0"/>
            </a:endParaRPr>
          </a:p>
          <a:p>
            <a:pPr>
              <a:lnSpc>
                <a:spcPct val="120000"/>
              </a:lnSpc>
            </a:pPr>
            <a:r>
              <a:rPr lang="ru-RU" i="1" dirty="0">
                <a:latin typeface="Times New Roman" panose="02020603050405020304" pitchFamily="18" charset="0"/>
                <a:cs typeface="Times New Roman" panose="02020603050405020304" pitchFamily="18" charset="0"/>
              </a:rPr>
              <a:t>Письмо:</a:t>
            </a:r>
            <a:endParaRPr lang="ru-RU" dirty="0">
              <a:latin typeface="Times New Roman" panose="02020603050405020304" pitchFamily="18" charset="0"/>
              <a:cs typeface="Times New Roman" panose="02020603050405020304" pitchFamily="18" charset="0"/>
            </a:endParaRPr>
          </a:p>
          <a:p>
            <a:pPr>
              <a:lnSpc>
                <a:spcPct val="120000"/>
              </a:lnSpc>
            </a:pPr>
            <a:r>
              <a:rPr lang="ru-RU" i="1" dirty="0">
                <a:latin typeface="Times New Roman" panose="02020603050405020304" pitchFamily="18" charset="0"/>
                <a:cs typeface="Times New Roman" panose="02020603050405020304" pitchFamily="18" charset="0"/>
              </a:rPr>
              <a:t>        Отметка «5</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Коммуникативная задача решена полностью, применение лексики адекватно коммуникативной задаче, грамматические ошибки либо отсутствуют, либо не препятствуют ее решению. Соблюдены основные правила оформления текста, пра­вильный порядок слов. Соблюдается деление текста на предложения. </a:t>
            </a:r>
          </a:p>
          <a:p>
            <a:pPr>
              <a:lnSpc>
                <a:spcPct val="120000"/>
              </a:lnSpc>
            </a:pPr>
            <a:r>
              <a:rPr lang="ru-RU" i="1" dirty="0">
                <a:latin typeface="Times New Roman" panose="02020603050405020304" pitchFamily="18" charset="0"/>
                <a:cs typeface="Times New Roman" panose="02020603050405020304" pitchFamily="18" charset="0"/>
              </a:rPr>
              <a:t>        Отметка «4</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Коммуникативная задача решена полностью, но понимание теста незначительно затруднено наличием грамматических и/ или лексических ошибок. Мысли изложены в основном  логично. Учащийся использовал достаточный объем  лексики, допуская отдельные неточности в употреблении слов или ограниченный запас слов, но эффективно и правильно, с учетом норм иностранного языка.  Допустимы 2-3 орфографические ошибки, которые не затруд­няют понимание текста.</a:t>
            </a:r>
          </a:p>
          <a:p>
            <a:pPr>
              <a:lnSpc>
                <a:spcPct val="120000"/>
              </a:lnSpc>
            </a:pPr>
            <a:r>
              <a:rPr lang="ru-RU" b="1" i="1"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Отметка «3</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Коммуникативная задача решена, но понимание текста затруднено наличием грубых грамматических ошибок или неадекватным употреблением лексики. Мысли не всегда изложены логично. Деление текста на абзацы недостаточно последовательно или вообще отсутствует. Учащийся использовал ограниченный запас слов, не всегда соблюдая нормы иностранного языка. Имеется более 3-х ошибок, некоторые из них могут приводить к непониманию текста.</a:t>
            </a:r>
          </a:p>
          <a:p>
            <a:pPr>
              <a:lnSpc>
                <a:spcPct val="120000"/>
              </a:lnSpc>
            </a:pPr>
            <a:r>
              <a:rPr lang="ru-RU" b="1" i="1"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Отметка «2</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Коммуникативная задача не решена ввиду большого количества лексико-грамматических ошибок или недостаточного объема. Отсутству­ет логика в построении высказывания. Грамматические правила не соблюдаются.</a:t>
            </a:r>
          </a:p>
          <a:p>
            <a:endParaRPr lang="ru-RU" b="1" dirty="0"/>
          </a:p>
        </p:txBody>
      </p:sp>
    </p:spTree>
    <p:extLst>
      <p:ext uri="{BB962C8B-B14F-4D97-AF65-F5344CB8AC3E}">
        <p14:creationId xmlns:p14="http://schemas.microsoft.com/office/powerpoint/2010/main" val="623436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983754"/>
          </a:xfrm>
        </p:spPr>
        <p:txBody>
          <a:bodyPr>
            <a:normAutofit fontScale="90000"/>
          </a:bodyPr>
          <a:lstStyle/>
          <a:p>
            <a:pPr lvl="0"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 </a:t>
            </a: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000" dirty="0" smtClean="0"/>
              <a:t> </a:t>
            </a:r>
            <a:r>
              <a:rPr lang="ru-RU" sz="2200" b="1" dirty="0" smtClean="0">
                <a:latin typeface="Times New Roman" pitchFamily="18" charset="0"/>
                <a:cs typeface="Times New Roman" pitchFamily="18" charset="0"/>
              </a:rPr>
              <a:t>Права и </a:t>
            </a:r>
            <a:r>
              <a:rPr lang="ru-RU" sz="2200" b="1" dirty="0">
                <a:latin typeface="Times New Roman" pitchFamily="18" charset="0"/>
                <a:cs typeface="Times New Roman" pitchFamily="18" charset="0"/>
              </a:rPr>
              <a:t>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539552" y="2564904"/>
            <a:ext cx="7886700" cy="4176464"/>
          </a:xfrm>
        </p:spPr>
        <p:txBody>
          <a:bodyPr>
            <a:noAutofit/>
          </a:bodyPr>
          <a:lstStyle/>
          <a:p>
            <a:r>
              <a:rPr lang="ru-RU" sz="2000" dirty="0">
                <a:latin typeface="Times New Roman" pitchFamily="18" charset="0"/>
                <a:cs typeface="Times New Roman" pitchFamily="18" charset="0"/>
              </a:rPr>
              <a:t>7.2.1. </a:t>
            </a:r>
            <a:r>
              <a:rPr lang="ru-RU" sz="2000" u="sng" dirty="0">
                <a:latin typeface="Times New Roman" pitchFamily="18" charset="0"/>
                <a:cs typeface="Times New Roman" pitchFamily="18" charset="0"/>
              </a:rPr>
              <a:t>Родитель имеет право</a:t>
            </a:r>
            <a:r>
              <a:rPr lang="ru-RU" sz="2000" dirty="0">
                <a:latin typeface="Times New Roman" pitchFamily="18" charset="0"/>
                <a:cs typeface="Times New Roman" pitchFamily="18" charset="0"/>
              </a:rPr>
              <a:t>:</a:t>
            </a:r>
          </a:p>
          <a:p>
            <a:pPr lvl="0"/>
            <a:r>
              <a:rPr lang="ru-RU" sz="2000" dirty="0">
                <a:latin typeface="Times New Roman" pitchFamily="18" charset="0"/>
                <a:cs typeface="Times New Roman" pitchFamily="18" charset="0"/>
              </a:rPr>
              <a:t>знать о принципах и способах оценивания в школе;</a:t>
            </a:r>
          </a:p>
          <a:p>
            <a:pPr lvl="0"/>
            <a:r>
              <a:rPr lang="ru-RU" sz="2000" dirty="0">
                <a:latin typeface="Times New Roman" pitchFamily="18" charset="0"/>
                <a:cs typeface="Times New Roman" pitchFamily="18" charset="0"/>
              </a:rPr>
              <a:t>получать актуальную и достоверную информацию об успехах и достижениях своего ребенка, </a:t>
            </a:r>
            <a:r>
              <a:rPr lang="ru-RU" sz="2000" b="1" dirty="0">
                <a:latin typeface="Times New Roman" pitchFamily="18" charset="0"/>
                <a:cs typeface="Times New Roman" pitchFamily="18" charset="0"/>
              </a:rPr>
              <a:t>в том числе с использованием возможностей модуля МСОКО АИС «Сетевой город. Образование»;</a:t>
            </a:r>
            <a:endParaRPr lang="ru-RU" sz="2000" dirty="0">
              <a:latin typeface="Times New Roman" pitchFamily="18" charset="0"/>
              <a:cs typeface="Times New Roman" pitchFamily="18" charset="0"/>
            </a:endParaRPr>
          </a:p>
          <a:p>
            <a:pPr lvl="0"/>
            <a:r>
              <a:rPr lang="ru-RU" sz="2000" dirty="0">
                <a:latin typeface="Times New Roman" pitchFamily="18" charset="0"/>
                <a:cs typeface="Times New Roman" pitchFamily="18" charset="0"/>
              </a:rPr>
              <a:t>на индивидуальные консультации с учителем по поводу проблем, трудностей и путей их преодоления их у своего ребенка;</a:t>
            </a:r>
          </a:p>
          <a:p>
            <a:pPr lvl="0"/>
            <a:r>
              <a:rPr lang="ru-RU" sz="2000" dirty="0">
                <a:latin typeface="Times New Roman" pitchFamily="18" charset="0"/>
                <a:cs typeface="Times New Roman" pitchFamily="18" charset="0"/>
              </a:rPr>
              <a:t>на знакомство с демонстрационными вариантами контрольных (предметных), комплексных работ, групповых проектов, которые будет выполнять ребенок </a:t>
            </a:r>
            <a:r>
              <a:rPr lang="ru-RU" sz="2000" i="1" dirty="0">
                <a:latin typeface="Times New Roman" pitchFamily="18" charset="0"/>
                <a:cs typeface="Times New Roman" pitchFamily="18" charset="0"/>
              </a:rPr>
              <a:t>(за учебный год, уровень обучения);</a:t>
            </a:r>
            <a:endParaRPr lang="ru-RU" sz="2000" dirty="0">
              <a:latin typeface="Times New Roman" pitchFamily="18" charset="0"/>
              <a:cs typeface="Times New Roman" pitchFamily="18" charset="0"/>
            </a:endParaRPr>
          </a:p>
          <a:p>
            <a:pPr lvl="0"/>
            <a:r>
              <a:rPr lang="ru-RU" sz="2000" dirty="0" smtClean="0">
                <a:latin typeface="Times New Roman" pitchFamily="18" charset="0"/>
                <a:cs typeface="Times New Roman" pitchFamily="18" charset="0"/>
              </a:rPr>
              <a:t>оспорить </a:t>
            </a:r>
            <a:r>
              <a:rPr lang="ru-RU" sz="2000" dirty="0">
                <a:latin typeface="Times New Roman" pitchFamily="18" charset="0"/>
                <a:cs typeface="Times New Roman" pitchFamily="18" charset="0"/>
              </a:rPr>
              <a:t>результаты текущего контроля или промежуточной аттестации в случае нарушения процедуры.</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0291914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695722"/>
          </a:xfrm>
        </p:spPr>
        <p:txBody>
          <a:bodyPr>
            <a:normAutofit fontScale="90000"/>
          </a:bodyPr>
          <a:lstStyle/>
          <a:p>
            <a:pPr lvl="0"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 </a:t>
            </a: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000" dirty="0" smtClean="0"/>
              <a:t> </a:t>
            </a:r>
            <a:r>
              <a:rPr lang="ru-RU" sz="2200" b="1" dirty="0" smtClean="0">
                <a:latin typeface="Times New Roman" pitchFamily="18" charset="0"/>
                <a:cs typeface="Times New Roman" pitchFamily="18" charset="0"/>
              </a:rPr>
              <a:t>Права и </a:t>
            </a:r>
            <a:r>
              <a:rPr lang="ru-RU" sz="2200" b="1" dirty="0">
                <a:latin typeface="Times New Roman" pitchFamily="18" charset="0"/>
                <a:cs typeface="Times New Roman" pitchFamily="18" charset="0"/>
              </a:rPr>
              <a:t>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467544" y="2204864"/>
            <a:ext cx="8496944" cy="4536504"/>
          </a:xfrm>
        </p:spPr>
        <p:txBody>
          <a:bodyPr>
            <a:noAutofit/>
          </a:bodyPr>
          <a:lstStyle/>
          <a:p>
            <a:r>
              <a:rPr lang="ru-RU" sz="2000" dirty="0">
                <a:latin typeface="Times New Roman" pitchFamily="18" charset="0"/>
                <a:cs typeface="Times New Roman" pitchFamily="18" charset="0"/>
              </a:rPr>
              <a:t>7.3.2. </a:t>
            </a:r>
            <a:r>
              <a:rPr lang="ru-RU" sz="2000" u="sng" dirty="0">
                <a:latin typeface="Times New Roman" pitchFamily="18" charset="0"/>
                <a:cs typeface="Times New Roman" pitchFamily="18" charset="0"/>
              </a:rPr>
              <a:t>Учитель обязан</a:t>
            </a:r>
            <a:r>
              <a:rPr lang="ru-RU" sz="2000" dirty="0">
                <a:latin typeface="Times New Roman" pitchFamily="18" charset="0"/>
                <a:cs typeface="Times New Roman" pitchFamily="18" charset="0"/>
              </a:rPr>
              <a:t>:</a:t>
            </a:r>
          </a:p>
          <a:p>
            <a:pPr lvl="0"/>
            <a:r>
              <a:rPr lang="ru-RU" sz="2000" dirty="0" smtClean="0">
                <a:latin typeface="Times New Roman" pitchFamily="18" charset="0"/>
                <a:cs typeface="Times New Roman" pitchFamily="18" charset="0"/>
              </a:rPr>
              <a:t>оценивать </a:t>
            </a:r>
            <a:r>
              <a:rPr lang="ru-RU" sz="2000" dirty="0">
                <a:latin typeface="Times New Roman" pitchFamily="18" charset="0"/>
                <a:cs typeface="Times New Roman" pitchFamily="18" charset="0"/>
              </a:rPr>
              <a:t>деятельность учащихся после совместно выработанных критериев оценки данной работы с учетом того, что оценка учащихся должна предшествовать оценке учителя;</a:t>
            </a:r>
          </a:p>
          <a:p>
            <a:pPr lvl="0"/>
            <a:r>
              <a:rPr lang="ru-RU" sz="2000" b="1" dirty="0" smtClean="0">
                <a:latin typeface="Times New Roman" pitchFamily="18" charset="0"/>
                <a:cs typeface="Times New Roman" pitchFamily="18" charset="0"/>
              </a:rPr>
              <a:t>фиксировать </a:t>
            </a:r>
            <a:r>
              <a:rPr lang="ru-RU" sz="2000" b="1" dirty="0">
                <a:latin typeface="Times New Roman" pitchFamily="18" charset="0"/>
                <a:cs typeface="Times New Roman" pitchFamily="18" charset="0"/>
              </a:rPr>
              <a:t>отметки обучающихся в электронном журнале с указанием форм оценивания, в случае проведения контрольных, тестовых работ или диктантов заполнять протокол работы с указанием КЭС;</a:t>
            </a:r>
            <a:endParaRPr lang="ru-RU" sz="2000" dirty="0">
              <a:latin typeface="Times New Roman" pitchFamily="18" charset="0"/>
              <a:cs typeface="Times New Roman" pitchFamily="18" charset="0"/>
            </a:endParaRPr>
          </a:p>
          <a:p>
            <a:pPr lvl="0"/>
            <a:r>
              <a:rPr lang="ru-RU" sz="2000" dirty="0">
                <a:latin typeface="Times New Roman" pitchFamily="18" charset="0"/>
                <a:cs typeface="Times New Roman" pitchFamily="18" charset="0"/>
              </a:rPr>
              <a:t>доводить до сведения родителей достижения и успехи учащихся через систему электронных журналов и </a:t>
            </a:r>
            <a:r>
              <a:rPr lang="ru-RU" sz="2000" dirty="0" smtClean="0">
                <a:latin typeface="Times New Roman" pitchFamily="18" charset="0"/>
                <a:cs typeface="Times New Roman" pitchFamily="18" charset="0"/>
              </a:rPr>
              <a:t>дневников </a:t>
            </a:r>
            <a:r>
              <a:rPr lang="ru-RU" sz="2000" b="1" dirty="0" smtClean="0">
                <a:latin typeface="Times New Roman" pitchFamily="18" charset="0"/>
                <a:cs typeface="Times New Roman" pitchFamily="18" charset="0"/>
              </a:rPr>
              <a:t>с </a:t>
            </a:r>
            <a:r>
              <a:rPr lang="ru-RU" sz="2000" b="1" dirty="0">
                <a:latin typeface="Times New Roman" pitchFamily="18" charset="0"/>
                <a:cs typeface="Times New Roman" pitchFamily="18" charset="0"/>
              </a:rPr>
              <a:t>использованием возможностей модуля МСОКО АИС «Сетевой город. Образование»</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в исключительных случаях иным способом);</a:t>
            </a:r>
          </a:p>
          <a:p>
            <a:pPr lvl="0"/>
            <a:r>
              <a:rPr lang="ru-RU" sz="2000" dirty="0">
                <a:latin typeface="Times New Roman" pitchFamily="18" charset="0"/>
                <a:cs typeface="Times New Roman" pitchFamily="18" charset="0"/>
              </a:rPr>
              <a:t>своевременно ознакомить учащихся и их родителей с демонстрационными вариантами контрольных (предметных), комплексных работ, групповых проектов </a:t>
            </a:r>
            <a:r>
              <a:rPr lang="ru-RU" sz="2000" i="1" dirty="0">
                <a:latin typeface="Times New Roman" pitchFamily="18" charset="0"/>
                <a:cs typeface="Times New Roman" pitchFamily="18" charset="0"/>
              </a:rPr>
              <a:t>(за учебный период, год, уровень обучения)</a:t>
            </a:r>
            <a:r>
              <a:rPr lang="ru-RU" sz="2000" dirty="0">
                <a:latin typeface="Times New Roman" pitchFamily="18" charset="0"/>
                <a:cs typeface="Times New Roman" pitchFamily="18" charset="0"/>
              </a:rPr>
              <a:t>;</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5037024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2127770"/>
          </a:xfrm>
        </p:spPr>
        <p:txBody>
          <a:bodyPr>
            <a:normAutofit fontScale="90000"/>
          </a:bodyPr>
          <a:lstStyle/>
          <a:p>
            <a:pPr lvl="0" algn="ctr"/>
            <a:r>
              <a:rPr lang="ru-RU" sz="2200" dirty="0">
                <a:solidFill>
                  <a:srgbClr val="FF0000"/>
                </a:solidFill>
                <a:latin typeface="Times New Roman" pitchFamily="18" charset="0"/>
                <a:cs typeface="Times New Roman" pitchFamily="18" charset="0"/>
              </a:rPr>
              <a:t>Положение о текущем контроле успеваемости и промежуточной  аттестации обучающихся, установление их форм, периодичности и порядка проведения </a:t>
            </a:r>
            <a:r>
              <a:rPr lang="ru-RU" sz="2200" dirty="0" smtClean="0">
                <a:solidFill>
                  <a:srgbClr val="FF0000"/>
                </a:solidFill>
                <a:latin typeface="Times New Roman" pitchFamily="18" charset="0"/>
                <a:cs typeface="Times New Roman" pitchFamily="18" charset="0"/>
              </a:rPr>
              <a:t/>
            </a:r>
            <a:br>
              <a:rPr lang="ru-RU" sz="2200" dirty="0" smtClean="0">
                <a:solidFill>
                  <a:srgbClr val="FF0000"/>
                </a:solidFill>
                <a:latin typeface="Times New Roman" pitchFamily="18" charset="0"/>
                <a:cs typeface="Times New Roman" pitchFamily="18" charset="0"/>
              </a:rPr>
            </a:br>
            <a:r>
              <a:rPr lang="ru-RU" sz="2000" dirty="0" smtClean="0"/>
              <a:t> </a:t>
            </a:r>
            <a:r>
              <a:rPr lang="ru-RU" sz="2200" b="1" dirty="0" smtClean="0">
                <a:latin typeface="Times New Roman" pitchFamily="18" charset="0"/>
                <a:cs typeface="Times New Roman" pitchFamily="18" charset="0"/>
              </a:rPr>
              <a:t>Права и </a:t>
            </a:r>
            <a:r>
              <a:rPr lang="ru-RU" sz="2200" b="1" dirty="0">
                <a:latin typeface="Times New Roman" pitchFamily="18" charset="0"/>
                <a:cs typeface="Times New Roman" pitchFamily="18" charset="0"/>
              </a:rPr>
              <a:t>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323528" y="2492896"/>
            <a:ext cx="8496944" cy="4116115"/>
          </a:xfrm>
        </p:spPr>
        <p:txBody>
          <a:bodyPr>
            <a:noAutofit/>
          </a:bodyPr>
          <a:lstStyle/>
          <a:p>
            <a:r>
              <a:rPr lang="ru-RU" sz="2000" dirty="0">
                <a:latin typeface="Times New Roman" pitchFamily="18" charset="0"/>
                <a:cs typeface="Times New Roman" pitchFamily="18" charset="0"/>
              </a:rPr>
              <a:t>7.4.2. </a:t>
            </a:r>
            <a:r>
              <a:rPr lang="ru-RU" sz="2000" u="sng" dirty="0">
                <a:latin typeface="Times New Roman" pitchFamily="18" charset="0"/>
                <a:cs typeface="Times New Roman" pitchFamily="18" charset="0"/>
              </a:rPr>
              <a:t>Заместитель директора по учебно-воспитательной работе обязан</a:t>
            </a:r>
            <a:r>
              <a:rPr lang="ru-RU" sz="2000" dirty="0">
                <a:latin typeface="Times New Roman" pitchFamily="18" charset="0"/>
                <a:cs typeface="Times New Roman" pitchFamily="18" charset="0"/>
              </a:rPr>
              <a:t>:</a:t>
            </a:r>
          </a:p>
          <a:p>
            <a:pPr lvl="0"/>
            <a:r>
              <a:rPr lang="ru-RU" sz="2000" dirty="0">
                <a:latin typeface="Times New Roman" pitchFamily="18" charset="0"/>
                <a:cs typeface="Times New Roman" pitchFamily="18" charset="0"/>
              </a:rPr>
              <a:t>довести до сведения участников образовательного процесса сроки, формы проведения промежуточной аттестации и </a:t>
            </a:r>
            <a:r>
              <a:rPr lang="ru-RU" sz="2000" dirty="0" smtClean="0">
                <a:latin typeface="Times New Roman" pitchFamily="18" charset="0"/>
                <a:cs typeface="Times New Roman" pitchFamily="18" charset="0"/>
              </a:rPr>
              <a:t>ознакомить с демонстрационными версиями </a:t>
            </a:r>
            <a:r>
              <a:rPr lang="ru-RU" sz="2000" dirty="0">
                <a:latin typeface="Times New Roman" pitchFamily="18" charset="0"/>
                <a:cs typeface="Times New Roman" pitchFamily="18" charset="0"/>
              </a:rPr>
              <a:t>контрольно-измерительных материалов; </a:t>
            </a:r>
          </a:p>
          <a:p>
            <a:pPr lvl="0"/>
            <a:r>
              <a:rPr lang="ru-RU" sz="2000" dirty="0">
                <a:latin typeface="Times New Roman" pitchFamily="18" charset="0"/>
                <a:cs typeface="Times New Roman" pitchFamily="18" charset="0"/>
              </a:rPr>
              <a:t>составить совместно с учителями и утвердить расписание промежуточной аттестации </a:t>
            </a:r>
            <a:r>
              <a:rPr lang="ru-RU" sz="2000" i="1" dirty="0">
                <a:latin typeface="Times New Roman" pitchFamily="18" charset="0"/>
                <a:cs typeface="Times New Roman" pitchFamily="18" charset="0"/>
              </a:rPr>
              <a:t>(за учебный год, уровень обучения)</a:t>
            </a:r>
            <a:r>
              <a:rPr lang="ru-RU" sz="2000" dirty="0">
                <a:latin typeface="Times New Roman" pitchFamily="18" charset="0"/>
                <a:cs typeface="Times New Roman" pitchFamily="18" charset="0"/>
              </a:rPr>
              <a:t> обучающихся;</a:t>
            </a:r>
          </a:p>
          <a:p>
            <a:pPr lvl="0"/>
            <a:r>
              <a:rPr lang="ru-RU" sz="2000" b="1" dirty="0" smtClean="0">
                <a:latin typeface="Times New Roman" pitchFamily="18" charset="0"/>
                <a:cs typeface="Times New Roman" pitchFamily="18" charset="0"/>
              </a:rPr>
              <a:t> в аналитической и диагностической </a:t>
            </a:r>
            <a:r>
              <a:rPr lang="ru-RU" sz="2000" b="1" dirty="0">
                <a:latin typeface="Times New Roman" pitchFamily="18" charset="0"/>
                <a:cs typeface="Times New Roman" pitchFamily="18" charset="0"/>
              </a:rPr>
              <a:t>деятельности использовать </a:t>
            </a:r>
            <a:r>
              <a:rPr lang="ru-RU" sz="2000" b="1" dirty="0" smtClean="0">
                <a:latin typeface="Times New Roman" pitchFamily="18" charset="0"/>
                <a:cs typeface="Times New Roman" pitchFamily="18" charset="0"/>
              </a:rPr>
              <a:t>данные отчётов модуля </a:t>
            </a:r>
            <a:r>
              <a:rPr lang="ru-RU" sz="2000" b="1" dirty="0">
                <a:latin typeface="Times New Roman" pitchFamily="18" charset="0"/>
                <a:cs typeface="Times New Roman" pitchFamily="18" charset="0"/>
              </a:rPr>
              <a:t>МСОКО АИС «Сетевой город. Образование</a:t>
            </a:r>
            <a:r>
              <a:rPr lang="ru-RU" sz="2000" b="1" dirty="0" smtClean="0">
                <a:latin typeface="Times New Roman" pitchFamily="18" charset="0"/>
                <a:cs typeface="Times New Roman" pitchFamily="18" charset="0"/>
              </a:rPr>
              <a:t>»;</a:t>
            </a:r>
            <a:endParaRPr lang="ru-RU" sz="2000" b="1" dirty="0">
              <a:latin typeface="Times New Roman" pitchFamily="18" charset="0"/>
              <a:cs typeface="Times New Roman" pitchFamily="18" charset="0"/>
            </a:endParaRPr>
          </a:p>
          <a:p>
            <a:pPr lvl="0"/>
            <a:r>
              <a:rPr lang="ru-RU" sz="2000" dirty="0">
                <a:latin typeface="Times New Roman" pitchFamily="18" charset="0"/>
                <a:cs typeface="Times New Roman" pitchFamily="18" charset="0"/>
              </a:rPr>
              <a:t>представить анализ итогов промежуточной аттестации </a:t>
            </a:r>
            <a:r>
              <a:rPr lang="ru-RU" sz="2000" i="1" dirty="0">
                <a:latin typeface="Times New Roman" pitchFamily="18" charset="0"/>
                <a:cs typeface="Times New Roman" pitchFamily="18" charset="0"/>
              </a:rPr>
              <a:t>(за учебный год, уровень обучения)</a:t>
            </a:r>
            <a:r>
              <a:rPr lang="ru-RU" sz="2000" dirty="0">
                <a:latin typeface="Times New Roman" pitchFamily="18" charset="0"/>
                <a:cs typeface="Times New Roman" pitchFamily="18" charset="0"/>
              </a:rPr>
              <a:t> обучающихся на методическом объединении или педагогическом совете.</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353431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697605" y="6170"/>
            <a:ext cx="7886700" cy="1325563"/>
          </a:xfrm>
        </p:spPr>
        <p:txBody>
          <a:bodyPr>
            <a:noAutofit/>
          </a:bodyPr>
          <a:lstStyle/>
          <a:p>
            <a:pPr algn="ctr"/>
            <a:r>
              <a:rPr lang="ru-RU" altLang="ru-RU" sz="2400" b="1" dirty="0" smtClean="0">
                <a:solidFill>
                  <a:srgbClr val="FF0000"/>
                </a:solidFill>
                <a:latin typeface="Times New Roman" pitchFamily="18" charset="0"/>
                <a:cs typeface="Times New Roman" pitchFamily="18" charset="0"/>
              </a:rPr>
              <a:t>Локальные нормативные акты образовательной организации, регламентирующие ВСОКО</a:t>
            </a:r>
          </a:p>
        </p:txBody>
      </p:sp>
      <p:sp>
        <p:nvSpPr>
          <p:cNvPr id="23555" name="Содержимое 2" descr="Rectangle: Click to edit Master text styles&#10;Second level&#10;Third level&#10;Fourth level&#10;Fifth level"/>
          <p:cNvSpPr>
            <a:spLocks noGrp="1"/>
          </p:cNvSpPr>
          <p:nvPr>
            <p:ph idx="1"/>
          </p:nvPr>
        </p:nvSpPr>
        <p:spPr>
          <a:xfrm>
            <a:off x="428596" y="1500174"/>
            <a:ext cx="8182004" cy="5024451"/>
          </a:xfrm>
        </p:spPr>
        <p:txBody>
          <a:bodyPr>
            <a:normAutofit/>
          </a:bodyPr>
          <a:lstStyle/>
          <a:p>
            <a:pPr>
              <a:defRPr/>
            </a:pPr>
            <a:r>
              <a:rPr lang="ru-RU" sz="2400" dirty="0" smtClean="0">
                <a:latin typeface="Times New Roman" panose="02020603050405020304" pitchFamily="18" charset="0"/>
                <a:cs typeface="Times New Roman" panose="02020603050405020304" pitchFamily="18" charset="0"/>
              </a:rPr>
              <a:t>Положение </a:t>
            </a:r>
            <a:r>
              <a:rPr lang="ru-RU" sz="2400" dirty="0">
                <a:latin typeface="Times New Roman" pitchFamily="18" charset="0"/>
                <a:cs typeface="Times New Roman" pitchFamily="18" charset="0"/>
              </a:rPr>
              <a:t>о внутренней системе оценки качества образования </a:t>
            </a:r>
            <a:r>
              <a:rPr lang="ru-RU" sz="2400" dirty="0" smtClean="0">
                <a:latin typeface="Times New Roman" pitchFamily="18" charset="0"/>
                <a:cs typeface="Times New Roman" pitchFamily="18" charset="0"/>
              </a:rPr>
              <a:t>образовательной организации. </a:t>
            </a:r>
          </a:p>
          <a:p>
            <a:pPr>
              <a:defRPr/>
            </a:pPr>
            <a:r>
              <a:rPr lang="ru-RU" sz="2400" dirty="0" smtClean="0">
                <a:latin typeface="Times New Roman" pitchFamily="18" charset="0"/>
                <a:cs typeface="Times New Roman" pitchFamily="18" charset="0"/>
              </a:rPr>
              <a:t>Положение об индивидуальном учёте результатов освоения обучающимися основной образовательной программы образовательной организации.</a:t>
            </a:r>
          </a:p>
          <a:p>
            <a:pPr>
              <a:defRPr/>
            </a:pPr>
            <a:r>
              <a:rPr lang="ru-RU" sz="2400" dirty="0" smtClean="0">
                <a:latin typeface="Times New Roman" pitchFamily="18" charset="0"/>
                <a:cs typeface="Times New Roman" pitchFamily="18" charset="0"/>
              </a:rPr>
              <a:t>Положение об организации </a:t>
            </a:r>
            <a:r>
              <a:rPr lang="ru-RU" sz="2400" dirty="0" err="1" smtClean="0">
                <a:latin typeface="Times New Roman" pitchFamily="18" charset="0"/>
                <a:cs typeface="Times New Roman" pitchFamily="18" charset="0"/>
              </a:rPr>
              <a:t>самообследования</a:t>
            </a:r>
            <a:r>
              <a:rPr lang="ru-RU" sz="2400" dirty="0" smtClean="0">
                <a:latin typeface="Times New Roman" pitchFamily="18" charset="0"/>
                <a:cs typeface="Times New Roman" pitchFamily="18" charset="0"/>
              </a:rPr>
              <a:t> образовательного организации.</a:t>
            </a:r>
          </a:p>
          <a:p>
            <a:pPr>
              <a:defRPr/>
            </a:pPr>
            <a:r>
              <a:rPr lang="ru-RU" sz="2400" dirty="0" smtClean="0">
                <a:latin typeface="Times New Roman" pitchFamily="18" charset="0"/>
                <a:cs typeface="Times New Roman" pitchFamily="18" charset="0"/>
              </a:rPr>
              <a:t>Положение </a:t>
            </a:r>
            <a:r>
              <a:rPr lang="ru-RU" sz="2400" dirty="0">
                <a:latin typeface="Times New Roman" pitchFamily="18" charset="0"/>
                <a:cs typeface="Times New Roman" pitchFamily="18" charset="0"/>
              </a:rPr>
              <a:t>о текущем контроле успеваемости и промежуточной  аттестации обучающихся, установление их форм, периодичности и порядка </a:t>
            </a:r>
            <a:r>
              <a:rPr lang="ru-RU" sz="2400" dirty="0" smtClean="0">
                <a:latin typeface="Times New Roman" pitchFamily="18" charset="0"/>
                <a:cs typeface="Times New Roman" pitchFamily="18" charset="0"/>
              </a:rPr>
              <a:t>проведения.</a:t>
            </a:r>
          </a:p>
          <a:p>
            <a:pPr>
              <a:defRPr/>
            </a:pPr>
            <a:r>
              <a:rPr lang="ru-RU" sz="2400" dirty="0" smtClean="0">
                <a:latin typeface="Times New Roman" pitchFamily="18" charset="0"/>
                <a:cs typeface="Times New Roman" pitchFamily="18" charset="0"/>
              </a:rPr>
              <a:t>Положение о ведении электронного журнала.</a:t>
            </a:r>
          </a:p>
          <a:p>
            <a:pPr>
              <a:defRPr/>
            </a:pPr>
            <a:r>
              <a:rPr lang="ru-RU" sz="2400" dirty="0" smtClean="0">
                <a:latin typeface="Times New Roman" pitchFamily="18" charset="0"/>
                <a:cs typeface="Times New Roman" pitchFamily="18" charset="0"/>
              </a:rPr>
              <a:t>План по организации и проведению внутреннего мониторинга оценки качества образования.</a:t>
            </a:r>
            <a:endParaRPr lang="ru-RU" sz="2400" dirty="0">
              <a:latin typeface="Times New Roman" pitchFamily="18" charset="0"/>
              <a:cs typeface="Times New Roman" pitchFamily="18" charset="0"/>
            </a:endParaRPr>
          </a:p>
          <a:p>
            <a:pPr marL="0" indent="0">
              <a:buFont typeface="Wingdings" pitchFamily="2" charset="2"/>
              <a:buNone/>
              <a:defRPr/>
            </a:pPr>
            <a:endParaRPr lang="ru-RU" sz="2400" dirty="0" smtClean="0"/>
          </a:p>
        </p:txBody>
      </p:sp>
    </p:spTree>
    <p:extLst>
      <p:ext uri="{BB962C8B-B14F-4D97-AF65-F5344CB8AC3E}">
        <p14:creationId xmlns:p14="http://schemas.microsoft.com/office/powerpoint/2010/main" val="10359213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C00000"/>
                </a:solidFill>
                <a:latin typeface="Times New Roman" pitchFamily="18" charset="0"/>
                <a:cs typeface="Times New Roman" pitchFamily="18" charset="0"/>
              </a:rPr>
              <a:t>План внутренней системы оценки качества образования</a:t>
            </a:r>
            <a:endParaRPr lang="ru-RU" dirty="0">
              <a:solidFill>
                <a:srgbClr val="C00000"/>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386809181"/>
              </p:ext>
            </p:extLst>
          </p:nvPr>
        </p:nvGraphicFramePr>
        <p:xfrm>
          <a:off x="827584" y="1484784"/>
          <a:ext cx="7704856" cy="4942332"/>
        </p:xfrm>
        <a:graphic>
          <a:graphicData uri="http://schemas.openxmlformats.org/drawingml/2006/table">
            <a:tbl>
              <a:tblPr firstRow="1" firstCol="1" bandRow="1">
                <a:tableStyleId>{5940675A-B579-460E-94D1-54222C63F5DA}</a:tableStyleId>
              </a:tblPr>
              <a:tblGrid>
                <a:gridCol w="382578">
                  <a:extLst>
                    <a:ext uri="{9D8B030D-6E8A-4147-A177-3AD203B41FA5}">
                      <a16:colId xmlns="" xmlns:a16="http://schemas.microsoft.com/office/drawing/2014/main" val="20000"/>
                    </a:ext>
                  </a:extLst>
                </a:gridCol>
                <a:gridCol w="1271407">
                  <a:extLst>
                    <a:ext uri="{9D8B030D-6E8A-4147-A177-3AD203B41FA5}">
                      <a16:colId xmlns="" xmlns:a16="http://schemas.microsoft.com/office/drawing/2014/main" val="20001"/>
                    </a:ext>
                  </a:extLst>
                </a:gridCol>
                <a:gridCol w="1010311">
                  <a:extLst>
                    <a:ext uri="{9D8B030D-6E8A-4147-A177-3AD203B41FA5}">
                      <a16:colId xmlns="" xmlns:a16="http://schemas.microsoft.com/office/drawing/2014/main" val="20002"/>
                    </a:ext>
                  </a:extLst>
                </a:gridCol>
                <a:gridCol w="3960440">
                  <a:extLst>
                    <a:ext uri="{9D8B030D-6E8A-4147-A177-3AD203B41FA5}">
                      <a16:colId xmlns="" xmlns:a16="http://schemas.microsoft.com/office/drawing/2014/main" val="20003"/>
                    </a:ext>
                  </a:extLst>
                </a:gridCol>
                <a:gridCol w="1080120">
                  <a:extLst>
                    <a:ext uri="{9D8B030D-6E8A-4147-A177-3AD203B41FA5}">
                      <a16:colId xmlns="" xmlns:a16="http://schemas.microsoft.com/office/drawing/2014/main" val="20004"/>
                    </a:ext>
                  </a:extLst>
                </a:gridCol>
              </a:tblGrid>
              <a:tr h="535246">
                <a:tc>
                  <a:txBody>
                    <a:bodyPr/>
                    <a:lstStyle/>
                    <a:p>
                      <a:pPr>
                        <a:lnSpc>
                          <a:spcPct val="115000"/>
                        </a:lnSpc>
                        <a:spcAft>
                          <a:spcPts val="0"/>
                        </a:spcAft>
                      </a:pPr>
                      <a:r>
                        <a:rPr lang="ru-RU" sz="1400" dirty="0">
                          <a:effectLst/>
                          <a:latin typeface="Times New Roman" pitchFamily="18" charset="0"/>
                          <a:cs typeface="Times New Roman" pitchFamily="18" charset="0"/>
                        </a:rPr>
                        <a:t>№ п/п</a:t>
                      </a:r>
                      <a:endParaRPr lang="ru-RU" sz="14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400" dirty="0">
                          <a:effectLst/>
                          <a:latin typeface="Times New Roman" pitchFamily="18" charset="0"/>
                          <a:cs typeface="Times New Roman" pitchFamily="18" charset="0"/>
                        </a:rPr>
                        <a:t>Объект ВСОКО</a:t>
                      </a:r>
                      <a:endParaRPr lang="ru-RU" sz="14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400">
                          <a:effectLst/>
                          <a:latin typeface="Times New Roman" pitchFamily="18" charset="0"/>
                          <a:cs typeface="Times New Roman" pitchFamily="18" charset="0"/>
                        </a:rPr>
                        <a:t>Субъекты оценивания</a:t>
                      </a:r>
                      <a:endParaRPr lang="ru-RU" sz="140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400">
                          <a:effectLst/>
                          <a:latin typeface="Times New Roman" pitchFamily="18" charset="0"/>
                          <a:cs typeface="Times New Roman" pitchFamily="18" charset="0"/>
                        </a:rPr>
                        <a:t>Инструментарий оценивания и/или процедура оценивания</a:t>
                      </a:r>
                      <a:endParaRPr lang="ru-RU" sz="140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400">
                          <a:effectLst/>
                          <a:latin typeface="Times New Roman" pitchFamily="18" charset="0"/>
                          <a:cs typeface="Times New Roman" pitchFamily="18" charset="0"/>
                        </a:rPr>
                        <a:t>Периодичность оценивания</a:t>
                      </a:r>
                      <a:endParaRPr lang="ru-RU" sz="1400">
                        <a:effectLst/>
                        <a:latin typeface="Times New Roman" pitchFamily="18" charset="0"/>
                        <a:ea typeface="Times New Roman"/>
                        <a:cs typeface="Times New Roman" pitchFamily="18" charset="0"/>
                      </a:endParaRPr>
                    </a:p>
                  </a:txBody>
                  <a:tcPr marL="59121" marR="59121" marT="0" marB="0"/>
                </a:tc>
                <a:extLst>
                  <a:ext uri="{0D108BD9-81ED-4DB2-BD59-A6C34878D82A}">
                    <a16:rowId xmlns="" xmlns:a16="http://schemas.microsoft.com/office/drawing/2014/main" val="10000"/>
                  </a:ext>
                </a:extLst>
              </a:tr>
              <a:tr h="1358362">
                <a:tc>
                  <a:txBody>
                    <a:bodyPr/>
                    <a:lstStyle/>
                    <a:p>
                      <a:pPr>
                        <a:lnSpc>
                          <a:spcPct val="115000"/>
                        </a:lnSpc>
                        <a:spcAft>
                          <a:spcPts val="0"/>
                        </a:spcAft>
                      </a:pPr>
                      <a:r>
                        <a:rPr lang="ru-RU" sz="1400" dirty="0">
                          <a:effectLst/>
                          <a:latin typeface="Times New Roman" pitchFamily="18" charset="0"/>
                          <a:cs typeface="Times New Roman" pitchFamily="18" charset="0"/>
                        </a:rPr>
                        <a:t>1.1</a:t>
                      </a:r>
                      <a:endParaRPr lang="ru-RU" sz="14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Достижение обучающимися предметных планируемых результатов освоения ООП  </a:t>
                      </a:r>
                      <a:endParaRPr lang="ru-RU" sz="15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Учителя начальных классов, учителя-предметники</a:t>
                      </a:r>
                      <a:endParaRPr lang="ru-RU" sz="15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Оценочные материалы в виде стандартизированных письменных и устных работ, практических работ, творческих работ, испытаний (тестов) и других принятых форм </a:t>
                      </a:r>
                      <a:r>
                        <a:rPr lang="ru-RU" sz="1500" b="1" dirty="0">
                          <a:effectLst/>
                          <a:latin typeface="Times New Roman" pitchFamily="18" charset="0"/>
                          <a:cs typeface="Times New Roman" pitchFamily="18" charset="0"/>
                        </a:rPr>
                        <a:t>с протоколами в АИС «Сетевой город. Образование» </a:t>
                      </a:r>
                      <a:r>
                        <a:rPr lang="ru-RU" sz="1500" b="1" dirty="0" smtClean="0">
                          <a:effectLst/>
                          <a:latin typeface="Times New Roman" pitchFamily="18" charset="0"/>
                          <a:cs typeface="Times New Roman" pitchFamily="18" charset="0"/>
                        </a:rPr>
                        <a:t>и </a:t>
                      </a:r>
                      <a:r>
                        <a:rPr lang="ru-RU" sz="1500" b="1" dirty="0">
                          <a:effectLst/>
                          <a:latin typeface="Times New Roman" pitchFamily="18" charset="0"/>
                          <a:cs typeface="Times New Roman" pitchFamily="18" charset="0"/>
                        </a:rPr>
                        <a:t>указанием  КЭС</a:t>
                      </a:r>
                      <a:endParaRPr lang="ru-RU" sz="1500" b="1"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После изучения темы/раздела</a:t>
                      </a:r>
                      <a:endParaRPr lang="ru-RU" sz="1500" dirty="0">
                        <a:effectLst/>
                        <a:latin typeface="Times New Roman" pitchFamily="18" charset="0"/>
                        <a:ea typeface="Times New Roman"/>
                        <a:cs typeface="Times New Roman" pitchFamily="18" charset="0"/>
                      </a:endParaRPr>
                    </a:p>
                  </a:txBody>
                  <a:tcPr marL="59121" marR="59121" marT="0" marB="0"/>
                </a:tc>
                <a:extLst>
                  <a:ext uri="{0D108BD9-81ED-4DB2-BD59-A6C34878D82A}">
                    <a16:rowId xmlns="" xmlns:a16="http://schemas.microsoft.com/office/drawing/2014/main" val="10001"/>
                  </a:ext>
                </a:extLst>
              </a:tr>
              <a:tr h="1922023">
                <a:tc>
                  <a:txBody>
                    <a:bodyPr/>
                    <a:lstStyle/>
                    <a:p>
                      <a:pPr>
                        <a:lnSpc>
                          <a:spcPct val="115000"/>
                        </a:lnSpc>
                        <a:spcAft>
                          <a:spcPts val="0"/>
                        </a:spcAft>
                      </a:pPr>
                      <a:r>
                        <a:rPr lang="ru-RU" sz="1400">
                          <a:effectLst/>
                          <a:latin typeface="Times New Roman" pitchFamily="18" charset="0"/>
                          <a:cs typeface="Times New Roman" pitchFamily="18" charset="0"/>
                        </a:rPr>
                        <a:t>1.2</a:t>
                      </a:r>
                      <a:endParaRPr lang="ru-RU" sz="140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a:effectLst/>
                          <a:latin typeface="Times New Roman" pitchFamily="18" charset="0"/>
                          <a:cs typeface="Times New Roman" pitchFamily="18" charset="0"/>
                        </a:rPr>
                        <a:t>Достижение обучающимися предметных планируемых результатов освоения ООП  </a:t>
                      </a:r>
                      <a:endParaRPr lang="ru-RU" sz="150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Заместитель директора по УР</a:t>
                      </a:r>
                      <a:endParaRPr lang="ru-RU" sz="1500"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a:effectLst/>
                          <a:latin typeface="Times New Roman" pitchFamily="18" charset="0"/>
                          <a:cs typeface="Times New Roman" pitchFamily="18" charset="0"/>
                        </a:rPr>
                        <a:t>Административные проверочные работы в виде стандартизированных работ </a:t>
                      </a:r>
                      <a:r>
                        <a:rPr lang="ru-RU" sz="1500" b="1" dirty="0">
                          <a:effectLst/>
                          <a:latin typeface="Times New Roman" pitchFamily="18" charset="0"/>
                          <a:cs typeface="Times New Roman" pitchFamily="18" charset="0"/>
                        </a:rPr>
                        <a:t>с протоколами в АИС «Сетевой город. Образование» </a:t>
                      </a:r>
                      <a:r>
                        <a:rPr lang="ru-RU" sz="1500" b="1" dirty="0" smtClean="0">
                          <a:effectLst/>
                          <a:latin typeface="Times New Roman" pitchFamily="18" charset="0"/>
                          <a:cs typeface="Times New Roman" pitchFamily="18" charset="0"/>
                        </a:rPr>
                        <a:t>и </a:t>
                      </a:r>
                      <a:r>
                        <a:rPr lang="ru-RU" sz="1500" b="1" dirty="0">
                          <a:effectLst/>
                          <a:latin typeface="Times New Roman" pitchFamily="18" charset="0"/>
                          <a:cs typeface="Times New Roman" pitchFamily="18" charset="0"/>
                        </a:rPr>
                        <a:t>указанием  КЭС</a:t>
                      </a:r>
                    </a:p>
                    <a:p>
                      <a:pPr>
                        <a:lnSpc>
                          <a:spcPct val="115000"/>
                        </a:lnSpc>
                        <a:spcAft>
                          <a:spcPts val="0"/>
                        </a:spcAft>
                      </a:pPr>
                      <a:r>
                        <a:rPr lang="ru-RU" sz="1500" dirty="0">
                          <a:effectLst/>
                          <a:latin typeface="Times New Roman" pitchFamily="18" charset="0"/>
                          <a:cs typeface="Times New Roman" pitchFamily="18" charset="0"/>
                        </a:rPr>
                        <a:t>Анализ результатов проведения контрольно-оценочных процедур </a:t>
                      </a:r>
                      <a:r>
                        <a:rPr lang="ru-RU" sz="1500" b="1" dirty="0">
                          <a:effectLst/>
                          <a:latin typeface="Times New Roman" pitchFamily="18" charset="0"/>
                          <a:cs typeface="Times New Roman" pitchFamily="18" charset="0"/>
                        </a:rPr>
                        <a:t>средствами модуля МСОКО.</a:t>
                      </a:r>
                      <a:endParaRPr lang="ru-RU" sz="1500" b="1" dirty="0">
                        <a:effectLst/>
                        <a:latin typeface="Times New Roman" pitchFamily="18" charset="0"/>
                        <a:ea typeface="Times New Roman"/>
                        <a:cs typeface="Times New Roman" pitchFamily="18" charset="0"/>
                      </a:endParaRPr>
                    </a:p>
                  </a:txBody>
                  <a:tcPr marL="59121" marR="59121" marT="0" marB="0"/>
                </a:tc>
                <a:tc>
                  <a:txBody>
                    <a:bodyPr/>
                    <a:lstStyle/>
                    <a:p>
                      <a:pPr>
                        <a:lnSpc>
                          <a:spcPct val="115000"/>
                        </a:lnSpc>
                        <a:spcAft>
                          <a:spcPts val="0"/>
                        </a:spcAft>
                      </a:pPr>
                      <a:r>
                        <a:rPr lang="ru-RU" sz="1500" dirty="0" smtClean="0">
                          <a:effectLst/>
                          <a:latin typeface="Times New Roman" pitchFamily="18" charset="0"/>
                          <a:cs typeface="Times New Roman" pitchFamily="18" charset="0"/>
                        </a:rPr>
                        <a:t>входной контроль и по итогам триместров, года</a:t>
                      </a:r>
                      <a:endParaRPr lang="ru-RU" sz="1500" dirty="0">
                        <a:effectLst/>
                        <a:latin typeface="Times New Roman" pitchFamily="18" charset="0"/>
                        <a:ea typeface="Times New Roman"/>
                        <a:cs typeface="Times New Roman" pitchFamily="18" charset="0"/>
                      </a:endParaRPr>
                    </a:p>
                  </a:txBody>
                  <a:tcPr marL="59121" marR="59121"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11206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886700" cy="1325563"/>
          </a:xfrm>
        </p:spPr>
        <p:txBody>
          <a:bodyPr>
            <a:normAutofit fontScale="90000"/>
          </a:bodyPr>
          <a:lstStyle/>
          <a:p>
            <a:pPr algn="ctr"/>
            <a:r>
              <a:rPr lang="ru-RU" dirty="0" smtClean="0">
                <a:solidFill>
                  <a:srgbClr val="C00000"/>
                </a:solidFill>
                <a:latin typeface="Times New Roman" panose="02020603050405020304" pitchFamily="18" charset="0"/>
                <a:cs typeface="Times New Roman" panose="02020603050405020304" pitchFamily="18" charset="0"/>
              </a:rPr>
              <a:t>В </a:t>
            </a:r>
            <a:r>
              <a:rPr lang="ru-RU" dirty="0">
                <a:solidFill>
                  <a:srgbClr val="C00000"/>
                </a:solidFill>
                <a:latin typeface="Times New Roman" panose="02020603050405020304" pitchFamily="18" charset="0"/>
                <a:cs typeface="Times New Roman" panose="02020603050405020304" pitchFamily="18" charset="0"/>
              </a:rPr>
              <a:t>локальных актах образовательной </a:t>
            </a:r>
            <a:r>
              <a:rPr lang="ru-RU" dirty="0" smtClean="0">
                <a:solidFill>
                  <a:srgbClr val="C00000"/>
                </a:solidFill>
                <a:latin typeface="Times New Roman" panose="02020603050405020304" pitchFamily="18" charset="0"/>
                <a:cs typeface="Times New Roman" panose="02020603050405020304" pitchFamily="18" charset="0"/>
              </a:rPr>
              <a:t>организации: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должно быть закреплено </a:t>
            </a:r>
            <a:r>
              <a:rPr lang="ru-RU" dirty="0" smtClean="0">
                <a:latin typeface="Times New Roman" panose="02020603050405020304" pitchFamily="18" charset="0"/>
                <a:cs typeface="Times New Roman" panose="02020603050405020304" pitchFamily="18" charset="0"/>
              </a:rPr>
              <a:t> использование модуля МСОКО АИС «Сетевой город. Образование»; </a:t>
            </a:r>
          </a:p>
          <a:p>
            <a:r>
              <a:rPr lang="ru-RU" dirty="0">
                <a:latin typeface="Times New Roman" panose="02020603050405020304" pitchFamily="18" charset="0"/>
                <a:cs typeface="Times New Roman" panose="02020603050405020304" pitchFamily="18" charset="0"/>
              </a:rPr>
              <a:t>регламентированы по срокам, количеству, формам, качеству КИМ и </a:t>
            </a:r>
            <a:r>
              <a:rPr lang="ru-RU" dirty="0" smtClean="0">
                <a:latin typeface="Times New Roman" panose="02020603050405020304" pitchFamily="18" charset="0"/>
                <a:cs typeface="Times New Roman" panose="02020603050405020304" pitchFamily="18" charset="0"/>
              </a:rPr>
              <a:t>ответственным все мероприятия текущей и промежуточной аттестации;</a:t>
            </a:r>
          </a:p>
          <a:p>
            <a:r>
              <a:rPr lang="ru-RU" dirty="0" smtClean="0">
                <a:latin typeface="Times New Roman" panose="02020603050405020304" pitchFamily="18" charset="0"/>
                <a:cs typeface="Times New Roman" panose="02020603050405020304" pitchFamily="18" charset="0"/>
              </a:rPr>
              <a:t>определены критерии оценивания в соответствии с АИС «Сетевой город.  Образование».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1820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692696"/>
            <a:ext cx="7886700" cy="5484267"/>
          </a:xfrm>
        </p:spPr>
        <p:txBody>
          <a:bodyPr>
            <a:normAutofit/>
          </a:bodyPr>
          <a:lstStyle/>
          <a:p>
            <a:pPr marL="0" indent="0" algn="ctr">
              <a:buNone/>
            </a:pPr>
            <a:endParaRPr lang="ru-RU" sz="5400" dirty="0" smtClean="0">
              <a:solidFill>
                <a:srgbClr val="FF0000"/>
              </a:solidFill>
            </a:endParaRPr>
          </a:p>
          <a:p>
            <a:pPr marL="0" indent="0" algn="ctr">
              <a:buNone/>
            </a:pPr>
            <a:r>
              <a:rPr lang="ru-RU" sz="5400" dirty="0" smtClean="0">
                <a:solidFill>
                  <a:srgbClr val="FF0000"/>
                </a:solidFill>
              </a:rPr>
              <a:t>Спасибо за внимание!</a:t>
            </a:r>
          </a:p>
          <a:p>
            <a:pPr marL="0" indent="0" algn="ctr">
              <a:buNone/>
            </a:pPr>
            <a:endParaRPr lang="ru-RU" sz="4800" dirty="0" smtClean="0">
              <a:solidFill>
                <a:srgbClr val="FF0000"/>
              </a:solidFill>
            </a:endParaRPr>
          </a:p>
          <a:p>
            <a:pPr marL="0" indent="0" algn="r">
              <a:buNone/>
            </a:pPr>
            <a:r>
              <a:rPr lang="ru-RU" sz="2000" b="1" dirty="0" err="1" smtClean="0">
                <a:latin typeface="Times New Roman" panose="02020603050405020304" pitchFamily="18" charset="0"/>
                <a:cs typeface="Times New Roman" panose="02020603050405020304" pitchFamily="18" charset="0"/>
              </a:rPr>
              <a:t>Талапова</a:t>
            </a:r>
            <a:r>
              <a:rPr lang="ru-RU" sz="2000" b="1" dirty="0" smtClean="0">
                <a:latin typeface="Times New Roman" panose="02020603050405020304" pitchFamily="18" charset="0"/>
                <a:cs typeface="Times New Roman" panose="02020603050405020304" pitchFamily="18" charset="0"/>
              </a:rPr>
              <a:t> Светлана Геннадьевна, </a:t>
            </a:r>
          </a:p>
          <a:p>
            <a:pPr marL="0" indent="0" algn="r">
              <a:buNone/>
            </a:pPr>
            <a:r>
              <a:rPr lang="ru-RU" sz="2000" b="1" dirty="0" smtClean="0">
                <a:latin typeface="Times New Roman" panose="02020603050405020304" pitchFamily="18" charset="0"/>
                <a:cs typeface="Times New Roman" panose="02020603050405020304" pitchFamily="18" charset="0"/>
              </a:rPr>
              <a:t>зам. директора по УР МБОУ «НОШ № 95 г. Челябинска»</a:t>
            </a:r>
          </a:p>
          <a:p>
            <a:pPr marL="0" indent="0" algn="r">
              <a:buNone/>
            </a:pPr>
            <a:r>
              <a:rPr lang="ru-RU" sz="2000" b="1" dirty="0" smtClean="0">
                <a:latin typeface="Times New Roman" panose="02020603050405020304" pitchFamily="18" charset="0"/>
                <a:cs typeface="Times New Roman" panose="02020603050405020304" pitchFamily="18" charset="0"/>
              </a:rPr>
              <a:t>Тел. +7 (351)742-85-10</a:t>
            </a:r>
          </a:p>
          <a:p>
            <a:pPr marL="0" indent="0" algn="r">
              <a:buNone/>
            </a:pPr>
            <a:r>
              <a:rPr lang="en-US" sz="2000" b="1" dirty="0" smtClean="0">
                <a:latin typeface="Times New Roman" panose="02020603050405020304" pitchFamily="18" charset="0"/>
                <a:cs typeface="Times New Roman" panose="02020603050405020304" pitchFamily="18" charset="0"/>
                <a:hlinkClick r:id="rId2"/>
              </a:rPr>
              <a:t>s.talapova@gmail.com</a:t>
            </a:r>
            <a:r>
              <a:rPr lang="ru-RU" sz="2000" b="1" dirty="0" smtClean="0">
                <a:latin typeface="Times New Roman" panose="02020603050405020304" pitchFamily="18" charset="0"/>
                <a:cs typeface="Times New Roman" panose="02020603050405020304" pitchFamily="18" charset="0"/>
              </a:rPr>
              <a:t> </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8960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124744"/>
            <a:ext cx="7886700" cy="5052219"/>
          </a:xfrm>
        </p:spPr>
        <p:txBody>
          <a:bodyPr>
            <a:normAutofit/>
          </a:bodyPr>
          <a:lstStyle/>
          <a:p>
            <a:pPr marL="0" indent="0">
              <a:buNone/>
            </a:pPr>
            <a:r>
              <a:rPr lang="ru-RU" sz="2400" dirty="0" smtClean="0">
                <a:latin typeface="Times New Roman" panose="02020603050405020304" pitchFamily="18" charset="0"/>
                <a:cs typeface="Times New Roman" panose="02020603050405020304" pitchFamily="18" charset="0"/>
              </a:rPr>
              <a:t>Презентация будет размещена на сайте МБУ ДПО ЦРО в разделе Оценка качества образования / Материалы совещаний</a:t>
            </a:r>
          </a:p>
          <a:p>
            <a:r>
              <a:rPr lang="en-US" sz="2400" dirty="0">
                <a:latin typeface="Times New Roman" panose="02020603050405020304" pitchFamily="18" charset="0"/>
                <a:cs typeface="Times New Roman" panose="02020603050405020304" pitchFamily="18" charset="0"/>
                <a:hlinkClick r:id="rId2"/>
              </a:rPr>
              <a:t>http://umc.chel-edu.ru/services/materialy-soveshanij</a:t>
            </a:r>
            <a:r>
              <a:rPr lang="en-US" sz="2400" dirty="0" smtClean="0">
                <a:latin typeface="Times New Roman" panose="02020603050405020304" pitchFamily="18" charset="0"/>
                <a:cs typeface="Times New Roman" panose="02020603050405020304" pitchFamily="18" charset="0"/>
                <a:hlinkClick r:id="rId2"/>
              </a:rPr>
              <a:t>/</a:t>
            </a:r>
            <a:endParaRPr lang="ru-RU" sz="2400" dirty="0" smtClean="0">
              <a:latin typeface="Times New Roman" panose="02020603050405020304" pitchFamily="18" charset="0"/>
              <a:cs typeface="Times New Roman" panose="02020603050405020304" pitchFamily="18" charset="0"/>
            </a:endParaRPr>
          </a:p>
          <a:p>
            <a:pPr marL="0" indent="0">
              <a:buNone/>
            </a:pPr>
            <a:endParaRPr lang="ru-RU" sz="2400" dirty="0" smtClean="0">
              <a:latin typeface="Times New Roman" panose="02020603050405020304" pitchFamily="18" charset="0"/>
              <a:cs typeface="Times New Roman" panose="02020603050405020304" pitchFamily="18" charset="0"/>
            </a:endParaRPr>
          </a:p>
          <a:p>
            <a:pPr marL="0" indent="0">
              <a:buNone/>
            </a:pPr>
            <a:r>
              <a:rPr lang="ru-RU" sz="2400" dirty="0" smtClean="0">
                <a:latin typeface="Times New Roman" panose="02020603050405020304" pitchFamily="18" charset="0"/>
                <a:cs typeface="Times New Roman" panose="02020603050405020304" pitchFamily="18" charset="0"/>
              </a:rPr>
              <a:t>Запись </a:t>
            </a:r>
            <a:r>
              <a:rPr lang="ru-RU" sz="2400" dirty="0" err="1" smtClean="0">
                <a:latin typeface="Times New Roman" panose="02020603050405020304" pitchFamily="18" charset="0"/>
                <a:cs typeface="Times New Roman" panose="02020603050405020304" pitchFamily="18" charset="0"/>
              </a:rPr>
              <a:t>вебинара</a:t>
            </a:r>
            <a:r>
              <a:rPr lang="ru-RU" sz="2400" dirty="0" smtClean="0">
                <a:latin typeface="Times New Roman" panose="02020603050405020304" pitchFamily="18" charset="0"/>
                <a:cs typeface="Times New Roman" panose="02020603050405020304" pitchFamily="18" charset="0"/>
              </a:rPr>
              <a:t> будет размещена на сайте МБУ ДПО ЦРО в разделе </a:t>
            </a:r>
            <a:r>
              <a:rPr lang="ru-RU" sz="2400" dirty="0" err="1" smtClean="0">
                <a:latin typeface="Times New Roman" panose="02020603050405020304" pitchFamily="18" charset="0"/>
                <a:cs typeface="Times New Roman" panose="02020603050405020304" pitchFamily="18" charset="0"/>
              </a:rPr>
              <a:t>Вебинары</a:t>
            </a:r>
            <a:r>
              <a:rPr lang="ru-RU" sz="2400" dirty="0" smtClean="0">
                <a:latin typeface="Times New Roman" panose="02020603050405020304" pitchFamily="18" charset="0"/>
                <a:cs typeface="Times New Roman" panose="02020603050405020304" pitchFamily="18" charset="0"/>
              </a:rPr>
              <a:t> / Запись </a:t>
            </a:r>
            <a:r>
              <a:rPr lang="ru-RU" sz="2400" dirty="0" err="1" smtClean="0">
                <a:latin typeface="Times New Roman" panose="02020603050405020304" pitchFamily="18" charset="0"/>
                <a:cs typeface="Times New Roman" panose="02020603050405020304" pitchFamily="18" charset="0"/>
              </a:rPr>
              <a:t>вебинара</a:t>
            </a:r>
            <a:endParaRPr lang="ru-RU"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hlinkClick r:id="rId3"/>
              </a:rPr>
              <a:t>http</a:t>
            </a:r>
            <a:r>
              <a:rPr lang="en-US" sz="2400" dirty="0">
                <a:latin typeface="Times New Roman" panose="02020603050405020304" pitchFamily="18" charset="0"/>
                <a:cs typeface="Times New Roman" panose="02020603050405020304" pitchFamily="18" charset="0"/>
                <a:hlinkClick r:id="rId3"/>
              </a:rPr>
              <a:t>://</a:t>
            </a:r>
            <a:r>
              <a:rPr lang="en-US" sz="2400" dirty="0" smtClean="0">
                <a:latin typeface="Times New Roman" panose="02020603050405020304" pitchFamily="18" charset="0"/>
                <a:cs typeface="Times New Roman" panose="02020603050405020304" pitchFamily="18" charset="0"/>
                <a:hlinkClick r:id="rId3"/>
              </a:rPr>
              <a:t>umc.chel-edu.ru/vebinary1/zapis-vebinarov.php</a:t>
            </a:r>
            <a:r>
              <a:rPr lang="ru-RU" sz="2400" dirty="0" smtClean="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9910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746259" y="3631550"/>
            <a:ext cx="1131554" cy="1131554"/>
          </a:xfrm>
          <a:prstGeom prst="rect">
            <a:avLst/>
          </a:prstGeom>
        </p:spPr>
      </p:pic>
      <p:pic>
        <p:nvPicPr>
          <p:cNvPr id="4" name="Рисунок 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765863" y="4828012"/>
            <a:ext cx="1111950" cy="822949"/>
          </a:xfrm>
          <a:prstGeom prst="rect">
            <a:avLst/>
          </a:prstGeom>
        </p:spPr>
      </p:pic>
      <p:sp>
        <p:nvSpPr>
          <p:cNvPr id="6" name="Прямоугольник 5"/>
          <p:cNvSpPr/>
          <p:nvPr/>
        </p:nvSpPr>
        <p:spPr>
          <a:xfrm>
            <a:off x="2103154" y="3861048"/>
            <a:ext cx="6069246" cy="593569"/>
          </a:xfrm>
          <a:prstGeom prst="rect">
            <a:avLst/>
          </a:prstGeom>
        </p:spPr>
        <p:txBody>
          <a:bodyPr wrap="square" lIns="65306" tIns="32653" rIns="65306" bIns="32653">
            <a:spAutoFit/>
          </a:bodyPr>
          <a:lstStyle/>
          <a:p>
            <a:r>
              <a:rPr lang="ru-RU" sz="1700" dirty="0">
                <a:latin typeface="Calibri (Основной текст)"/>
              </a:rPr>
              <a:t>454021, г. Челябинск, ул. </a:t>
            </a:r>
            <a:r>
              <a:rPr lang="ru-RU" sz="1700" dirty="0" smtClean="0">
                <a:latin typeface="Calibri (Основной текст)"/>
              </a:rPr>
              <a:t>Первой  Пятилетки, 57</a:t>
            </a:r>
            <a:endParaRPr lang="ru-RU" sz="1700" dirty="0">
              <a:latin typeface="Calibri (Основной текст)"/>
            </a:endParaRPr>
          </a:p>
          <a:p>
            <a:r>
              <a:rPr lang="ru-RU" sz="1700" dirty="0">
                <a:latin typeface="Calibri (Основной текст)"/>
              </a:rPr>
              <a:t>E-</a:t>
            </a:r>
            <a:r>
              <a:rPr lang="ru-RU" sz="1700" dirty="0" err="1">
                <a:latin typeface="Calibri (Основной текст)"/>
              </a:rPr>
              <a:t>mail</a:t>
            </a:r>
            <a:r>
              <a:rPr lang="ru-RU" sz="1700" dirty="0">
                <a:latin typeface="Calibri (Основной текст)"/>
              </a:rPr>
              <a:t>: </a:t>
            </a:r>
            <a:r>
              <a:rPr lang="ru-RU" sz="1700" dirty="0" err="1" smtClean="0">
                <a:latin typeface="Calibri (Основной текст)"/>
              </a:rPr>
              <a:t>mail</a:t>
            </a:r>
            <a:r>
              <a:rPr lang="ru-RU" sz="1700" dirty="0" smtClean="0">
                <a:latin typeface="Calibri (Основной текст)"/>
              </a:rPr>
              <a:t>@</a:t>
            </a:r>
            <a:r>
              <a:rPr lang="en-US" sz="1700" dirty="0" err="1" smtClean="0">
                <a:latin typeface="Calibri (Основной текст)"/>
              </a:rPr>
              <a:t>cro</a:t>
            </a:r>
            <a:r>
              <a:rPr lang="ru-RU" sz="1700" dirty="0" smtClean="0">
                <a:latin typeface="Calibri (Основной текст)"/>
              </a:rPr>
              <a:t>74.ru</a:t>
            </a:r>
            <a:endParaRPr lang="ru-RU" sz="1700" dirty="0">
              <a:latin typeface="Calibri (Основной текст)"/>
            </a:endParaRPr>
          </a:p>
        </p:txBody>
      </p:sp>
      <p:sp>
        <p:nvSpPr>
          <p:cNvPr id="7" name="Прямоугольник 6"/>
          <p:cNvSpPr/>
          <p:nvPr/>
        </p:nvSpPr>
        <p:spPr>
          <a:xfrm>
            <a:off x="1338046" y="2212254"/>
            <a:ext cx="7097931" cy="857378"/>
          </a:xfrm>
          <a:prstGeom prst="rect">
            <a:avLst/>
          </a:prstGeom>
        </p:spPr>
        <p:txBody>
          <a:bodyPr wrap="square" lIns="65306" tIns="32653" rIns="65306" bIns="32653">
            <a:spAutoFit/>
          </a:bodyPr>
          <a:lstStyle/>
          <a:p>
            <a:pPr algn="ctr"/>
            <a:r>
              <a:rPr lang="ru-RU" sz="1700" b="1" dirty="0">
                <a:latin typeface="Calibri (Основной текст)"/>
              </a:rPr>
              <a:t>Муниципальное бюджетное учреждение </a:t>
            </a:r>
          </a:p>
          <a:p>
            <a:pPr algn="ctr"/>
            <a:r>
              <a:rPr lang="ru-RU" sz="1700" b="1" dirty="0">
                <a:latin typeface="Calibri (Основной текст)"/>
              </a:rPr>
              <a:t>дополнительного профессионального образования  </a:t>
            </a:r>
          </a:p>
          <a:p>
            <a:pPr algn="ctr"/>
            <a:r>
              <a:rPr lang="ru-RU" sz="1700" b="1" dirty="0" smtClean="0">
                <a:latin typeface="Calibri (Основной текст)"/>
              </a:rPr>
              <a:t>«Центр развития образования города Челябинска</a:t>
            </a:r>
            <a:r>
              <a:rPr lang="ru-RU" sz="1700" b="1" dirty="0">
                <a:latin typeface="Calibri (Основной текст)"/>
              </a:rPr>
              <a:t>»</a:t>
            </a:r>
          </a:p>
        </p:txBody>
      </p:sp>
      <p:sp>
        <p:nvSpPr>
          <p:cNvPr id="8" name="Прямоугольник 7"/>
          <p:cNvSpPr/>
          <p:nvPr/>
        </p:nvSpPr>
        <p:spPr>
          <a:xfrm>
            <a:off x="2124091" y="4990062"/>
            <a:ext cx="4457559" cy="327554"/>
          </a:xfrm>
          <a:prstGeom prst="rect">
            <a:avLst/>
          </a:prstGeom>
        </p:spPr>
        <p:txBody>
          <a:bodyPr wrap="none" lIns="65306" tIns="32653" rIns="65306" bIns="32653">
            <a:spAutoFit/>
          </a:bodyPr>
          <a:lstStyle/>
          <a:p>
            <a:r>
              <a:rPr lang="ru-RU" sz="1700" dirty="0">
                <a:latin typeface="Calibri (Основной текст)"/>
              </a:rPr>
              <a:t>Т</a:t>
            </a:r>
            <a:r>
              <a:rPr lang="ru-RU" sz="1700" dirty="0" smtClean="0">
                <a:latin typeface="Calibri (Основной текст)"/>
              </a:rPr>
              <a:t>ел</a:t>
            </a:r>
            <a:r>
              <a:rPr lang="ru-RU" sz="1700" dirty="0">
                <a:latin typeface="Calibri (Основной текст)"/>
              </a:rPr>
              <a:t>. (351) </a:t>
            </a:r>
            <a:r>
              <a:rPr lang="ru-RU" sz="1700" dirty="0" smtClean="0">
                <a:latin typeface="Calibri (Основной текст)"/>
              </a:rPr>
              <a:t>700-10-20, 700-10-30</a:t>
            </a:r>
            <a:r>
              <a:rPr lang="en-US" sz="1700" dirty="0" smtClean="0">
                <a:latin typeface="Calibri (Основной текст)"/>
              </a:rPr>
              <a:t>, 798-25-57</a:t>
            </a:r>
            <a:endParaRPr lang="ru-RU" sz="1700" dirty="0">
              <a:latin typeface="Calibri (Основной текст)"/>
            </a:endParaRPr>
          </a:p>
        </p:txBody>
      </p:sp>
      <p:sp>
        <p:nvSpPr>
          <p:cNvPr id="9" name="Прямоугольник 8"/>
          <p:cNvSpPr/>
          <p:nvPr/>
        </p:nvSpPr>
        <p:spPr>
          <a:xfrm>
            <a:off x="2134772" y="4590422"/>
            <a:ext cx="4163019" cy="205737"/>
          </a:xfrm>
          <a:prstGeom prst="rect">
            <a:avLst/>
          </a:prstGeom>
          <a:gradFill>
            <a:gsLst>
              <a:gs pos="0">
                <a:schemeClr val="bg1"/>
              </a:gs>
              <a:gs pos="100000">
                <a:srgbClr val="0760B2"/>
              </a:gs>
              <a:gs pos="34000">
                <a:schemeClr val="bg1">
                  <a:alpha val="42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ru-RU"/>
          </a:p>
        </p:txBody>
      </p:sp>
      <p:grpSp>
        <p:nvGrpSpPr>
          <p:cNvPr id="16" name="Группа 15"/>
          <p:cNvGrpSpPr>
            <a:grpSpLocks/>
          </p:cNvGrpSpPr>
          <p:nvPr/>
        </p:nvGrpSpPr>
        <p:grpSpPr bwMode="auto">
          <a:xfrm>
            <a:off x="-28575" y="55729"/>
            <a:ext cx="9172575" cy="1081088"/>
            <a:chOff x="-28575" y="116418"/>
            <a:chExt cx="9172575" cy="1080334"/>
          </a:xfrm>
        </p:grpSpPr>
        <p:sp>
          <p:nvSpPr>
            <p:cNvPr id="17" name="Прямоугольник 16"/>
            <p:cNvSpPr/>
            <p:nvPr/>
          </p:nvSpPr>
          <p:spPr>
            <a:xfrm>
              <a:off x="-28575" y="920720"/>
              <a:ext cx="9172575" cy="276032"/>
            </a:xfrm>
            <a:prstGeom prst="rect">
              <a:avLst/>
            </a:prstGeom>
            <a:solidFill>
              <a:srgbClr val="005DA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18" name="Группа 102"/>
            <p:cNvGrpSpPr>
              <a:grpSpLocks/>
            </p:cNvGrpSpPr>
            <p:nvPr/>
          </p:nvGrpSpPr>
          <p:grpSpPr bwMode="auto">
            <a:xfrm>
              <a:off x="1258888" y="116418"/>
              <a:ext cx="7885112" cy="1080333"/>
              <a:chOff x="235843" y="1196836"/>
              <a:chExt cx="7363717" cy="1080333"/>
            </a:xfrm>
          </p:grpSpPr>
          <p:sp>
            <p:nvSpPr>
              <p:cNvPr id="19" name="Прямоугольник 18"/>
              <p:cNvSpPr/>
              <p:nvPr/>
            </p:nvSpPr>
            <p:spPr>
              <a:xfrm>
                <a:off x="378166" y="1196837"/>
                <a:ext cx="7221394" cy="804301"/>
              </a:xfrm>
              <a:prstGeom prst="rect">
                <a:avLst/>
              </a:prstGeom>
              <a:gradFill flip="none" rotWithShape="1">
                <a:gsLst>
                  <a:gs pos="0">
                    <a:schemeClr val="bg1">
                      <a:lumMod val="95000"/>
                    </a:schemeClr>
                  </a:gs>
                  <a:gs pos="50000">
                    <a:schemeClr val="bg1">
                      <a:lumMod val="95000"/>
                    </a:schemeClr>
                  </a:gs>
                  <a:gs pos="81000">
                    <a:schemeClr val="bg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 name="Прямоугольник 19"/>
              <p:cNvSpPr/>
              <p:nvPr/>
            </p:nvSpPr>
            <p:spPr>
              <a:xfrm>
                <a:off x="235843" y="1196836"/>
                <a:ext cx="142323" cy="1080333"/>
              </a:xfrm>
              <a:prstGeom prst="rect">
                <a:avLst/>
              </a:prstGeom>
              <a:solidFill>
                <a:schemeClr val="bg1">
                  <a:lumMod val="75000"/>
                </a:schemeClr>
              </a:solidFill>
              <a:ln>
                <a:noFill/>
              </a:ln>
              <a:effectLst>
                <a:outerShdw blurRad="50800" dist="38100" algn="l" rotWithShape="0">
                  <a:prstClr val="black">
                    <a:alpha val="40000"/>
                  </a:prstClr>
                </a:outerShdw>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grpSp>
      <p:sp>
        <p:nvSpPr>
          <p:cNvPr id="21" name="Прямоугольник 20"/>
          <p:cNvSpPr/>
          <p:nvPr/>
        </p:nvSpPr>
        <p:spPr>
          <a:xfrm>
            <a:off x="1619672" y="195153"/>
            <a:ext cx="6696744" cy="523220"/>
          </a:xfrm>
          <a:prstGeom prst="rect">
            <a:avLst/>
          </a:prstGeom>
        </p:spPr>
        <p:txBody>
          <a:bodyPr wrap="square">
            <a:spAutoFit/>
          </a:bodyPr>
          <a:lstStyle/>
          <a:p>
            <a:r>
              <a:rPr lang="ru-RU" sz="2800" dirty="0" smtClean="0"/>
              <a:t>Контакты</a:t>
            </a:r>
            <a:endParaRPr lang="ru-RU" sz="2800" dirty="0"/>
          </a:p>
        </p:txBody>
      </p:sp>
      <p:sp>
        <p:nvSpPr>
          <p:cNvPr id="22" name="Прямоугольник 21"/>
          <p:cNvSpPr/>
          <p:nvPr/>
        </p:nvSpPr>
        <p:spPr>
          <a:xfrm>
            <a:off x="2141593" y="5445224"/>
            <a:ext cx="4163019" cy="205737"/>
          </a:xfrm>
          <a:prstGeom prst="rect">
            <a:avLst/>
          </a:prstGeom>
          <a:gradFill>
            <a:gsLst>
              <a:gs pos="0">
                <a:schemeClr val="bg1"/>
              </a:gs>
              <a:gs pos="100000">
                <a:srgbClr val="0760B2"/>
              </a:gs>
              <a:gs pos="34000">
                <a:schemeClr val="bg1">
                  <a:alpha val="42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ru-RU"/>
          </a:p>
        </p:txBody>
      </p:sp>
    </p:spTree>
    <p:extLst>
      <p:ext uri="{BB962C8B-B14F-4D97-AF65-F5344CB8AC3E}">
        <p14:creationId xmlns:p14="http://schemas.microsoft.com/office/powerpoint/2010/main" val="2691394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643689" y="2276872"/>
            <a:ext cx="7886700" cy="4351338"/>
          </a:xfrm>
        </p:spPr>
        <p:txBody>
          <a:bodyPr/>
          <a:lstStyle/>
          <a:p>
            <a:pPr>
              <a:defRPr/>
            </a:pPr>
            <a:r>
              <a:rPr lang="ru-RU" sz="2400" u="sng" dirty="0">
                <a:latin typeface="Times New Roman" panose="02020603050405020304" pitchFamily="18" charset="0"/>
                <a:cs typeface="Times New Roman" panose="02020603050405020304" pitchFamily="18" charset="0"/>
              </a:rPr>
              <a:t>Дорожная </a:t>
            </a:r>
            <a:r>
              <a:rPr lang="ru-RU" sz="2400" u="sng">
                <a:latin typeface="Times New Roman" panose="02020603050405020304" pitchFamily="18" charset="0"/>
                <a:cs typeface="Times New Roman" panose="02020603050405020304" pitchFamily="18" charset="0"/>
              </a:rPr>
              <a:t>карта </a:t>
            </a:r>
            <a:r>
              <a:rPr lang="ru-RU" sz="2400" u="sng" smtClean="0">
                <a:latin typeface="Times New Roman" panose="02020603050405020304" pitchFamily="18" charset="0"/>
                <a:cs typeface="Times New Roman" panose="02020603050405020304" pitchFamily="18" charset="0"/>
              </a:rPr>
              <a:t>по </a:t>
            </a:r>
            <a:r>
              <a:rPr lang="ru-RU" sz="2400" smtClean="0">
                <a:latin typeface="Times New Roman" panose="02020603050405020304" pitchFamily="18" charset="0"/>
                <a:cs typeface="Times New Roman" panose="02020603050405020304" pitchFamily="18" charset="0"/>
              </a:rPr>
              <a:t>внедрению </a:t>
            </a:r>
            <a:r>
              <a:rPr lang="ru-RU" sz="2400" dirty="0">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a:defRPr/>
            </a:pPr>
            <a:r>
              <a:rPr lang="ru-RU" sz="2400" u="sng" dirty="0" smtClean="0">
                <a:latin typeface="Times New Roman" panose="02020603050405020304" pitchFamily="18" charset="0"/>
                <a:cs typeface="Times New Roman" panose="02020603050405020304" pitchFamily="18" charset="0"/>
              </a:rPr>
              <a:t>Положение </a:t>
            </a:r>
            <a:r>
              <a:rPr lang="ru-RU" sz="2400" u="sng" dirty="0">
                <a:latin typeface="Times New Roman" panose="02020603050405020304" pitchFamily="18" charset="0"/>
                <a:cs typeface="Times New Roman" panose="02020603050405020304" pitchFamily="18" charset="0"/>
              </a:rPr>
              <a:t>о внутренней системе оценки качес</a:t>
            </a:r>
            <a:r>
              <a:rPr lang="ru-RU" sz="2400" dirty="0">
                <a:latin typeface="Times New Roman" panose="02020603050405020304" pitchFamily="18" charset="0"/>
                <a:cs typeface="Times New Roman" panose="02020603050405020304" pitchFamily="18" charset="0"/>
              </a:rPr>
              <a:t>тва образования </a:t>
            </a:r>
            <a:r>
              <a:rPr lang="ru-RU" sz="2400" dirty="0" smtClean="0">
                <a:latin typeface="Times New Roman" panose="02020603050405020304" pitchFamily="18" charset="0"/>
                <a:cs typeface="Times New Roman" panose="02020603050405020304" pitchFamily="18" charset="0"/>
              </a:rPr>
              <a:t>образовательной организации.</a:t>
            </a:r>
            <a:endParaRPr lang="ru-RU" sz="2400" dirty="0">
              <a:latin typeface="Times New Roman" panose="02020603050405020304" pitchFamily="18" charset="0"/>
              <a:cs typeface="Times New Roman" panose="02020603050405020304" pitchFamily="18" charset="0"/>
            </a:endParaRPr>
          </a:p>
          <a:p>
            <a:pPr>
              <a:defRPr/>
            </a:pPr>
            <a:r>
              <a:rPr lang="ru-RU" sz="2400" u="sng" dirty="0">
                <a:latin typeface="Times New Roman" panose="02020603050405020304" pitchFamily="18" charset="0"/>
                <a:cs typeface="Times New Roman" panose="02020603050405020304" pitchFamily="18" charset="0"/>
              </a:rPr>
              <a:t>Положение о текущем контроле </a:t>
            </a:r>
            <a:r>
              <a:rPr lang="ru-RU" sz="2400" dirty="0">
                <a:latin typeface="Times New Roman" panose="02020603050405020304" pitchFamily="18" charset="0"/>
                <a:cs typeface="Times New Roman" panose="02020603050405020304" pitchFamily="18" charset="0"/>
              </a:rPr>
              <a:t>успеваемости и промежуточной  аттестации обучающихся, установление их форм, периодичности и порядка </a:t>
            </a:r>
            <a:r>
              <a:rPr lang="ru-RU" sz="2400" dirty="0" smtClean="0">
                <a:latin typeface="Times New Roman" panose="02020603050405020304" pitchFamily="18" charset="0"/>
                <a:cs typeface="Times New Roman" panose="02020603050405020304" pitchFamily="18" charset="0"/>
              </a:rPr>
              <a:t>проведения.</a:t>
            </a:r>
          </a:p>
          <a:p>
            <a:pPr>
              <a:defRPr/>
            </a:pPr>
            <a:r>
              <a:rPr lang="ru-RU" sz="2400" u="sng" dirty="0" smtClean="0">
                <a:latin typeface="Times New Roman" panose="02020603050405020304" pitchFamily="18" charset="0"/>
                <a:cs typeface="Times New Roman" panose="02020603050405020304" pitchFamily="18" charset="0"/>
              </a:rPr>
              <a:t>План внутренней системы оценки качества </a:t>
            </a:r>
            <a:r>
              <a:rPr lang="ru-RU" sz="2400" dirty="0" smtClean="0">
                <a:latin typeface="Times New Roman" panose="02020603050405020304" pitchFamily="18" charset="0"/>
                <a:cs typeface="Times New Roman" panose="02020603050405020304" pitchFamily="18" charset="0"/>
              </a:rPr>
              <a:t>образования в образовательной организации.</a:t>
            </a:r>
          </a:p>
          <a:p>
            <a:pPr marL="0" indent="0">
              <a:buNone/>
            </a:pPr>
            <a:endParaRPr lang="ru-RU" dirty="0" smtClean="0"/>
          </a:p>
          <a:p>
            <a:endParaRPr lang="ru-RU" dirty="0"/>
          </a:p>
        </p:txBody>
      </p:sp>
      <p:sp>
        <p:nvSpPr>
          <p:cNvPr id="4" name="Прямоугольник 3"/>
          <p:cNvSpPr/>
          <p:nvPr/>
        </p:nvSpPr>
        <p:spPr>
          <a:xfrm>
            <a:off x="395536" y="620688"/>
            <a:ext cx="8119814" cy="1200329"/>
          </a:xfrm>
          <a:prstGeom prst="rect">
            <a:avLst/>
          </a:prstGeom>
        </p:spPr>
        <p:txBody>
          <a:bodyPr wrap="square">
            <a:spAutoFit/>
          </a:bodyPr>
          <a:lstStyle/>
          <a:p>
            <a:pPr algn="ctr"/>
            <a:r>
              <a:rPr lang="ru-RU" altLang="ru-RU" sz="2400" b="1" dirty="0">
                <a:solidFill>
                  <a:srgbClr val="FF0000"/>
                </a:solidFill>
                <a:latin typeface="Times New Roman" pitchFamily="18" charset="0"/>
                <a:cs typeface="Times New Roman" pitchFamily="18" charset="0"/>
              </a:rPr>
              <a:t>Локальные нормативные акты образовательной организации, </a:t>
            </a:r>
            <a:r>
              <a:rPr lang="ru-RU" altLang="ru-RU" sz="2400" b="1" dirty="0" smtClean="0">
                <a:solidFill>
                  <a:srgbClr val="FF0000"/>
                </a:solidFill>
                <a:latin typeface="Times New Roman" pitchFamily="18" charset="0"/>
                <a:cs typeface="Times New Roman" pitchFamily="18" charset="0"/>
              </a:rPr>
              <a:t>требующие первоочередной ревизии при организации использования модуля МСОКО</a:t>
            </a:r>
            <a:endParaRPr lang="ru-RU" sz="2400" dirty="0"/>
          </a:p>
        </p:txBody>
      </p:sp>
    </p:spTree>
    <p:extLst>
      <p:ext uri="{BB962C8B-B14F-4D97-AF65-F5344CB8AC3E}">
        <p14:creationId xmlns:p14="http://schemas.microsoft.com/office/powerpoint/2010/main" val="97285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7975798" cy="864097"/>
          </a:xfrm>
        </p:spPr>
        <p:txBody>
          <a:bodyPr>
            <a:noAutofit/>
          </a:bodyPr>
          <a:lstStyle/>
          <a:p>
            <a:pPr algn="ctr">
              <a:defRPr/>
            </a:pPr>
            <a:r>
              <a:rPr lang="ru-RU" sz="2000" dirty="0">
                <a:solidFill>
                  <a:srgbClr val="C00000"/>
                </a:solidFill>
                <a:latin typeface="Times New Roman" panose="02020603050405020304" pitchFamily="18" charset="0"/>
                <a:cs typeface="Times New Roman" panose="02020603050405020304" pitchFamily="18" charset="0"/>
              </a:rPr>
              <a:t>Дорожная карта </a:t>
            </a:r>
            <a:r>
              <a:rPr lang="ru-RU" sz="2000" dirty="0" smtClean="0">
                <a:solidFill>
                  <a:srgbClr val="C00000"/>
                </a:solidFill>
                <a:latin typeface="Times New Roman" panose="02020603050405020304" pitchFamily="18" charset="0"/>
                <a:cs typeface="Times New Roman" panose="02020603050405020304" pitchFamily="18" charset="0"/>
              </a:rPr>
              <a:t>по внедрению </a:t>
            </a:r>
            <a:r>
              <a:rPr lang="ru-RU" sz="2000" dirty="0">
                <a:solidFill>
                  <a:srgbClr val="C00000"/>
                </a:solidFill>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p>
        </p:txBody>
      </p:sp>
      <p:graphicFrame>
        <p:nvGraphicFramePr>
          <p:cNvPr id="6" name="Объект 5"/>
          <p:cNvGraphicFramePr>
            <a:graphicFrameLocks noGrp="1"/>
          </p:cNvGraphicFramePr>
          <p:nvPr>
            <p:ph idx="1"/>
            <p:extLst>
              <p:ext uri="{D42A27DB-BD31-4B8C-83A1-F6EECF244321}">
                <p14:modId xmlns:p14="http://schemas.microsoft.com/office/powerpoint/2010/main" val="1361618854"/>
              </p:ext>
            </p:extLst>
          </p:nvPr>
        </p:nvGraphicFramePr>
        <p:xfrm>
          <a:off x="467543" y="1124744"/>
          <a:ext cx="8047807" cy="5472608"/>
        </p:xfrm>
        <a:graphic>
          <a:graphicData uri="http://schemas.openxmlformats.org/drawingml/2006/table">
            <a:tbl>
              <a:tblPr firstRow="1" firstCol="1" bandRow="1">
                <a:tableStyleId>{5940675A-B579-460E-94D1-54222C63F5DA}</a:tableStyleId>
              </a:tblPr>
              <a:tblGrid>
                <a:gridCol w="372048">
                  <a:extLst>
                    <a:ext uri="{9D8B030D-6E8A-4147-A177-3AD203B41FA5}">
                      <a16:colId xmlns="" xmlns:a16="http://schemas.microsoft.com/office/drawing/2014/main" val="202844308"/>
                    </a:ext>
                  </a:extLst>
                </a:gridCol>
                <a:gridCol w="3698491">
                  <a:extLst>
                    <a:ext uri="{9D8B030D-6E8A-4147-A177-3AD203B41FA5}">
                      <a16:colId xmlns="" xmlns:a16="http://schemas.microsoft.com/office/drawing/2014/main" val="118092845"/>
                    </a:ext>
                  </a:extLst>
                </a:gridCol>
                <a:gridCol w="904564">
                  <a:extLst>
                    <a:ext uri="{9D8B030D-6E8A-4147-A177-3AD203B41FA5}">
                      <a16:colId xmlns="" xmlns:a16="http://schemas.microsoft.com/office/drawing/2014/main" val="2230765115"/>
                    </a:ext>
                  </a:extLst>
                </a:gridCol>
                <a:gridCol w="1055325">
                  <a:extLst>
                    <a:ext uri="{9D8B030D-6E8A-4147-A177-3AD203B41FA5}">
                      <a16:colId xmlns="" xmlns:a16="http://schemas.microsoft.com/office/drawing/2014/main" val="3942077531"/>
                    </a:ext>
                  </a:extLst>
                </a:gridCol>
                <a:gridCol w="2017379">
                  <a:extLst>
                    <a:ext uri="{9D8B030D-6E8A-4147-A177-3AD203B41FA5}">
                      <a16:colId xmlns="" xmlns:a16="http://schemas.microsoft.com/office/drawing/2014/main" val="433915685"/>
                    </a:ext>
                  </a:extLst>
                </a:gridCol>
              </a:tblGrid>
              <a:tr h="403058">
                <a:tc>
                  <a:txBody>
                    <a:bodyPr/>
                    <a:lstStyle/>
                    <a:p>
                      <a:pPr algn="ctr">
                        <a:lnSpc>
                          <a:spcPct val="107000"/>
                        </a:lnSpc>
                        <a:spcAft>
                          <a:spcPts val="0"/>
                        </a:spcAft>
                      </a:pP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tc>
                  <a:txBody>
                    <a:bodyPr/>
                    <a:lstStyle/>
                    <a:p>
                      <a:pPr algn="ctr">
                        <a:lnSpc>
                          <a:spcPct val="107000"/>
                        </a:lnSpc>
                        <a:spcAft>
                          <a:spcPts val="0"/>
                        </a:spcAft>
                      </a:pPr>
                      <a:r>
                        <a:rPr lang="ru-RU" sz="1400">
                          <a:effectLst/>
                          <a:latin typeface="Times New Roman" panose="02020603050405020304" pitchFamily="18" charset="0"/>
                          <a:cs typeface="Times New Roman" panose="02020603050405020304" pitchFamily="18" charset="0"/>
                        </a:rPr>
                        <a:t>Наименование мероприятия</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tc>
                  <a:txBody>
                    <a:bodyPr/>
                    <a:lstStyle/>
                    <a:p>
                      <a:pPr algn="ctr">
                        <a:lnSpc>
                          <a:spcPct val="107000"/>
                        </a:lnSpc>
                        <a:spcAft>
                          <a:spcPts val="0"/>
                        </a:spcAft>
                      </a:pPr>
                      <a:r>
                        <a:rPr lang="ru-RU" sz="1400">
                          <a:effectLst/>
                          <a:latin typeface="Times New Roman" panose="02020603050405020304" pitchFamily="18" charset="0"/>
                          <a:cs typeface="Times New Roman" panose="02020603050405020304" pitchFamily="18" charset="0"/>
                        </a:rPr>
                        <a:t>Сроки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tc>
                  <a:txBody>
                    <a:bodyPr/>
                    <a:lstStyle/>
                    <a:p>
                      <a:pPr algn="ctr">
                        <a:lnSpc>
                          <a:spcPct val="107000"/>
                        </a:lnSpc>
                        <a:spcAft>
                          <a:spcPts val="0"/>
                        </a:spcAft>
                      </a:pPr>
                      <a:r>
                        <a:rPr lang="ru-RU" sz="1200" dirty="0" smtClean="0">
                          <a:effectLst/>
                          <a:latin typeface="Times New Roman" panose="02020603050405020304" pitchFamily="18" charset="0"/>
                          <a:cs typeface="Times New Roman" panose="02020603050405020304" pitchFamily="18" charset="0"/>
                        </a:rPr>
                        <a:t>Ответ-</a:t>
                      </a:r>
                      <a:r>
                        <a:rPr lang="ru-RU" sz="1200" dirty="0" err="1" smtClean="0">
                          <a:effectLst/>
                          <a:latin typeface="Times New Roman" panose="02020603050405020304" pitchFamily="18" charset="0"/>
                          <a:cs typeface="Times New Roman" panose="02020603050405020304" pitchFamily="18" charset="0"/>
                        </a:rPr>
                        <a:t>ственные</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tc>
                  <a:txBody>
                    <a:bodyPr/>
                    <a:lstStyle/>
                    <a:p>
                      <a:pPr algn="ctr">
                        <a:lnSpc>
                          <a:spcPct val="107000"/>
                        </a:lnSpc>
                        <a:spcAft>
                          <a:spcPts val="0"/>
                        </a:spcAft>
                      </a:pPr>
                      <a:r>
                        <a:rPr lang="ru-RU" sz="1400">
                          <a:effectLst/>
                          <a:latin typeface="Times New Roman" panose="02020603050405020304" pitchFamily="18" charset="0"/>
                          <a:cs typeface="Times New Roman" panose="02020603050405020304" pitchFamily="18" charset="0"/>
                        </a:rPr>
                        <a:t>Ожидаемый результат</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nchor="ctr"/>
                </a:tc>
                <a:extLst>
                  <a:ext uri="{0D108BD9-81ED-4DB2-BD59-A6C34878D82A}">
                    <a16:rowId xmlns="" xmlns:a16="http://schemas.microsoft.com/office/drawing/2014/main" val="3685787762"/>
                  </a:ext>
                </a:extLst>
              </a:tr>
              <a:tr h="276441">
                <a:tc gridSpan="5">
                  <a:txBody>
                    <a:bodyPr/>
                    <a:lstStyle/>
                    <a:p>
                      <a:pPr algn="ctr">
                        <a:lnSpc>
                          <a:spcPct val="107000"/>
                        </a:lnSpc>
                        <a:spcAft>
                          <a:spcPts val="0"/>
                        </a:spcAft>
                      </a:pPr>
                      <a:r>
                        <a:rPr lang="en-US" sz="1400" b="1" dirty="0" smtClean="0">
                          <a:effectLst/>
                          <a:latin typeface="Times New Roman" panose="02020603050405020304" pitchFamily="18" charset="0"/>
                          <a:cs typeface="Times New Roman" panose="02020603050405020304" pitchFamily="18" charset="0"/>
                        </a:rPr>
                        <a:t>I </a:t>
                      </a:r>
                      <a:r>
                        <a:rPr lang="ru-RU" sz="1400" b="1" dirty="0">
                          <a:effectLst/>
                          <a:latin typeface="Times New Roman" panose="02020603050405020304" pitchFamily="18" charset="0"/>
                          <a:cs typeface="Times New Roman" panose="02020603050405020304" pitchFamily="18" charset="0"/>
                        </a:rPr>
                        <a:t>этап. Организационно-подготовительный (</a:t>
                      </a:r>
                      <a:r>
                        <a:rPr lang="ru-RU" sz="1400" b="1" dirty="0" smtClean="0">
                          <a:effectLst/>
                          <a:latin typeface="Times New Roman" panose="02020603050405020304" pitchFamily="18" charset="0"/>
                          <a:cs typeface="Times New Roman" panose="02020603050405020304" pitchFamily="18" charset="0"/>
                        </a:rPr>
                        <a:t>сентябрь-октябрь </a:t>
                      </a:r>
                      <a:r>
                        <a:rPr lang="ru-RU" sz="1400" b="1" dirty="0">
                          <a:effectLst/>
                          <a:latin typeface="Times New Roman" panose="02020603050405020304" pitchFamily="18" charset="0"/>
                          <a:cs typeface="Times New Roman" panose="02020603050405020304" pitchFamily="18" charset="0"/>
                        </a:rPr>
                        <a:t>2018 )</a:t>
                      </a:r>
                      <a:endParaRPr lang="ru-RU" sz="105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912378408"/>
                  </a:ext>
                </a:extLst>
              </a:tr>
              <a:tr h="1216414">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1.</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 Создание рабочей группы по разработке/ редактированию локальных актов, регламентирующих использование модуля МСОКО, назначение ответственных за организацию заботы с модулем МСОКО</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Приказы</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 xmlns:a16="http://schemas.microsoft.com/office/drawing/2014/main" val="4068529629"/>
                  </a:ext>
                </a:extLst>
              </a:tr>
              <a:tr h="973131">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2.</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Работа методических объединений по </a:t>
                      </a:r>
                      <a:r>
                        <a:rPr lang="ru-RU" sz="1400" dirty="0" smtClean="0">
                          <a:effectLst/>
                          <a:latin typeface="Times New Roman" panose="02020603050405020304" pitchFamily="18" charset="0"/>
                          <a:cs typeface="Times New Roman" panose="02020603050405020304" pitchFamily="18" charset="0"/>
                        </a:rPr>
                        <a:t>обсуждению и внесению предложений  об использовании возможностей модуля МСОКО  </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Предложения</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 xmlns:a16="http://schemas.microsoft.com/office/drawing/2014/main" val="2259698391"/>
                  </a:ext>
                </a:extLst>
              </a:tr>
              <a:tr h="1216414">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3.</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Разработка/редактирование и утверждение Положения о ВСОКО, Положения о текущей и  промежуточной аттестации и др. с включением раздела об использовании МСОКО АИС СГО</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Положения с включением раздела об использовании МСОКО АИС СГО</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 xmlns:a16="http://schemas.microsoft.com/office/drawing/2014/main" val="217225702"/>
                  </a:ext>
                </a:extLst>
              </a:tr>
              <a:tr h="834267">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4.</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Разработка/корректировка плана ВСОКО с использованием модуля МСОКО</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200" dirty="0">
                          <a:effectLst/>
                          <a:latin typeface="Times New Roman" panose="02020603050405020304" pitchFamily="18" charset="0"/>
                          <a:cs typeface="Times New Roman" panose="02020603050405020304" pitchFamily="18" charset="0"/>
                        </a:rPr>
                        <a:t>План ВСОКО с мероприятиями, требующими использования МСОКО</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 xmlns:a16="http://schemas.microsoft.com/office/drawing/2014/main" val="372244620"/>
                  </a:ext>
                </a:extLst>
              </a:tr>
              <a:tr h="552883">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5.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Диагностика готовности педагогического коллектива к работе с модулем МСОКО</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a:effectLst/>
                          <a:latin typeface="Times New Roman" panose="02020603050405020304" pitchFamily="18" charset="0"/>
                          <a:cs typeface="Times New Roman" panose="02020603050405020304" pitchFamily="18" charset="0"/>
                        </a:rPr>
                        <a:t> </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tc>
                  <a:txBody>
                    <a:bodyPr/>
                    <a:lstStyle/>
                    <a:p>
                      <a:pPr algn="just">
                        <a:lnSpc>
                          <a:spcPct val="107000"/>
                        </a:lnSpc>
                        <a:spcAft>
                          <a:spcPts val="0"/>
                        </a:spcAft>
                      </a:pPr>
                      <a:r>
                        <a:rPr lang="ru-RU" sz="1400" dirty="0">
                          <a:effectLst/>
                          <a:latin typeface="Times New Roman" panose="02020603050405020304" pitchFamily="18" charset="0"/>
                          <a:cs typeface="Times New Roman" panose="02020603050405020304" pitchFamily="18" charset="0"/>
                        </a:rPr>
                        <a:t>Выявление проблемных зон</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360" marR="58360" marT="0" marB="0"/>
                </a:tc>
                <a:extLst>
                  <a:ext uri="{0D108BD9-81ED-4DB2-BD59-A6C34878D82A}">
                    <a16:rowId xmlns="" xmlns:a16="http://schemas.microsoft.com/office/drawing/2014/main" val="2739074289"/>
                  </a:ext>
                </a:extLst>
              </a:tr>
            </a:tbl>
          </a:graphicData>
        </a:graphic>
      </p:graphicFrame>
    </p:spTree>
    <p:extLst>
      <p:ext uri="{BB962C8B-B14F-4D97-AF65-F5344CB8AC3E}">
        <p14:creationId xmlns:p14="http://schemas.microsoft.com/office/powerpoint/2010/main" val="56391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41547377"/>
              </p:ext>
            </p:extLst>
          </p:nvPr>
        </p:nvGraphicFramePr>
        <p:xfrm>
          <a:off x="323528" y="1196752"/>
          <a:ext cx="8551862" cy="5142873"/>
        </p:xfrm>
        <a:graphic>
          <a:graphicData uri="http://schemas.openxmlformats.org/drawingml/2006/table">
            <a:tbl>
              <a:tblPr firstRow="1" firstCol="1" bandRow="1">
                <a:tableStyleId>{5940675A-B579-460E-94D1-54222C63F5DA}</a:tableStyleId>
              </a:tblPr>
              <a:tblGrid>
                <a:gridCol w="395351">
                  <a:extLst>
                    <a:ext uri="{9D8B030D-6E8A-4147-A177-3AD203B41FA5}">
                      <a16:colId xmlns="" xmlns:a16="http://schemas.microsoft.com/office/drawing/2014/main" val="20000"/>
                    </a:ext>
                  </a:extLst>
                </a:gridCol>
                <a:gridCol w="3238355">
                  <a:extLst>
                    <a:ext uri="{9D8B030D-6E8A-4147-A177-3AD203B41FA5}">
                      <a16:colId xmlns="" xmlns:a16="http://schemas.microsoft.com/office/drawing/2014/main" val="20001"/>
                    </a:ext>
                  </a:extLst>
                </a:gridCol>
                <a:gridCol w="829942">
                  <a:extLst>
                    <a:ext uri="{9D8B030D-6E8A-4147-A177-3AD203B41FA5}">
                      <a16:colId xmlns="" xmlns:a16="http://schemas.microsoft.com/office/drawing/2014/main" val="20002"/>
                    </a:ext>
                  </a:extLst>
                </a:gridCol>
                <a:gridCol w="1426189">
                  <a:extLst>
                    <a:ext uri="{9D8B030D-6E8A-4147-A177-3AD203B41FA5}">
                      <a16:colId xmlns="" xmlns:a16="http://schemas.microsoft.com/office/drawing/2014/main" val="20003"/>
                    </a:ext>
                  </a:extLst>
                </a:gridCol>
                <a:gridCol w="2662025">
                  <a:extLst>
                    <a:ext uri="{9D8B030D-6E8A-4147-A177-3AD203B41FA5}">
                      <a16:colId xmlns="" xmlns:a16="http://schemas.microsoft.com/office/drawing/2014/main" val="20004"/>
                    </a:ext>
                  </a:extLst>
                </a:gridCol>
              </a:tblGrid>
              <a:tr h="256361">
                <a:tc gridSpan="5">
                  <a:txBody>
                    <a:bodyPr/>
                    <a:lstStyle/>
                    <a:p>
                      <a:pPr algn="ctr">
                        <a:lnSpc>
                          <a:spcPct val="107000"/>
                        </a:lnSpc>
                        <a:spcAft>
                          <a:spcPts val="0"/>
                        </a:spcAft>
                      </a:pPr>
                      <a:r>
                        <a:rPr lang="en-US" sz="1400" b="1" dirty="0">
                          <a:effectLst/>
                          <a:latin typeface="Times New Roman" pitchFamily="18" charset="0"/>
                          <a:cs typeface="Times New Roman" pitchFamily="18" charset="0"/>
                        </a:rPr>
                        <a:t>II</a:t>
                      </a:r>
                      <a:r>
                        <a:rPr lang="ru-RU" sz="1400" b="1" dirty="0">
                          <a:effectLst/>
                          <a:latin typeface="Times New Roman" pitchFamily="18" charset="0"/>
                          <a:cs typeface="Times New Roman" pitchFamily="18" charset="0"/>
                        </a:rPr>
                        <a:t> этап. </a:t>
                      </a:r>
                      <a:r>
                        <a:rPr lang="ru-RU" sz="1400" b="1" dirty="0" err="1">
                          <a:effectLst/>
                          <a:latin typeface="Times New Roman" pitchFamily="18" charset="0"/>
                          <a:cs typeface="Times New Roman" pitchFamily="18" charset="0"/>
                        </a:rPr>
                        <a:t>Деятельностный</a:t>
                      </a:r>
                      <a:r>
                        <a:rPr lang="ru-RU" sz="1400" b="1" dirty="0">
                          <a:effectLst/>
                          <a:latin typeface="Times New Roman" pitchFamily="18" charset="0"/>
                          <a:cs typeface="Times New Roman" pitchFamily="18" charset="0"/>
                        </a:rPr>
                        <a:t> (октябрь 2018 – апрель 2019)</a:t>
                      </a:r>
                      <a:endParaRPr lang="ru-RU" sz="1200" b="1" dirty="0">
                        <a:effectLst/>
                        <a:latin typeface="Times New Roman" pitchFamily="18" charset="0"/>
                        <a:ea typeface="Calibri"/>
                        <a:cs typeface="Times New Roman" pitchFamily="18" charset="0"/>
                      </a:endParaRPr>
                    </a:p>
                  </a:txBody>
                  <a:tcPr marL="27907" marR="27907"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734892">
                <a:tc>
                  <a:txBody>
                    <a:bodyPr/>
                    <a:lstStyle/>
                    <a:p>
                      <a:pPr algn="just">
                        <a:lnSpc>
                          <a:spcPct val="107000"/>
                        </a:lnSpc>
                        <a:spcAft>
                          <a:spcPts val="0"/>
                        </a:spcAft>
                      </a:pPr>
                      <a:r>
                        <a:rPr lang="ru-RU" sz="1400" dirty="0" smtClean="0">
                          <a:effectLst/>
                          <a:latin typeface="Times New Roman" pitchFamily="18" charset="0"/>
                          <a:cs typeface="Times New Roman" pitchFamily="18" charset="0"/>
                        </a:rPr>
                        <a:t>6.</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Участие в обучающих семинарах, </a:t>
                      </a:r>
                      <a:r>
                        <a:rPr lang="ru-RU" sz="1400" dirty="0" err="1">
                          <a:effectLst/>
                          <a:latin typeface="Times New Roman" pitchFamily="18" charset="0"/>
                          <a:cs typeface="Times New Roman" pitchFamily="18" charset="0"/>
                        </a:rPr>
                        <a:t>вебинарах</a:t>
                      </a:r>
                      <a:r>
                        <a:rPr lang="ru-RU" sz="1400" dirty="0">
                          <a:effectLst/>
                          <a:latin typeface="Times New Roman" pitchFamily="18" charset="0"/>
                          <a:cs typeface="Times New Roman" pitchFamily="18" charset="0"/>
                        </a:rPr>
                        <a:t> и совещаниях</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Повышение уровня компетенций педагогов по использованию модуля МСОКО</a:t>
                      </a:r>
                      <a:endParaRPr lang="ru-RU" sz="1200">
                        <a:effectLst/>
                        <a:latin typeface="Times New Roman" pitchFamily="18" charset="0"/>
                        <a:ea typeface="Calibri"/>
                        <a:cs typeface="Times New Roman" pitchFamily="18" charset="0"/>
                      </a:endParaRPr>
                    </a:p>
                  </a:txBody>
                  <a:tcPr marL="27907" marR="27907" marT="0" marB="0"/>
                </a:tc>
                <a:extLst>
                  <a:ext uri="{0D108BD9-81ED-4DB2-BD59-A6C34878D82A}">
                    <a16:rowId xmlns="" xmlns:a16="http://schemas.microsoft.com/office/drawing/2014/main" val="10001"/>
                  </a:ext>
                </a:extLst>
              </a:tr>
              <a:tr h="1457019">
                <a:tc>
                  <a:txBody>
                    <a:bodyPr/>
                    <a:lstStyle/>
                    <a:p>
                      <a:pPr algn="just">
                        <a:lnSpc>
                          <a:spcPct val="107000"/>
                        </a:lnSpc>
                        <a:spcAft>
                          <a:spcPts val="0"/>
                        </a:spcAft>
                      </a:pPr>
                      <a:r>
                        <a:rPr lang="ru-RU" sz="1400" dirty="0" smtClean="0">
                          <a:effectLst/>
                          <a:latin typeface="Times New Roman" pitchFamily="18" charset="0"/>
                          <a:cs typeface="Times New Roman" pitchFamily="18" charset="0"/>
                        </a:rPr>
                        <a:t>7.</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Подготовка методических </a:t>
                      </a:r>
                      <a:r>
                        <a:rPr lang="ru-RU" sz="1400" dirty="0" smtClean="0">
                          <a:effectLst/>
                          <a:latin typeface="Times New Roman" pitchFamily="18" charset="0"/>
                          <a:cs typeface="Times New Roman" pitchFamily="18" charset="0"/>
                        </a:rPr>
                        <a:t>рекомендаций /</a:t>
                      </a:r>
                      <a:r>
                        <a:rPr lang="ru-RU" sz="1400" dirty="0">
                          <a:effectLst/>
                          <a:latin typeface="Times New Roman" pitchFamily="18" charset="0"/>
                          <a:cs typeface="Times New Roman" pitchFamily="18" charset="0"/>
                        </a:rPr>
                        <a:t>памяток по работе с модулем МСОКО (создание шаблона протокола с использованием КЭС, импорт протокола контрольной работы, выгрузка отчета "Анализ контрольной работы")</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Методические рекомендации</a:t>
                      </a:r>
                      <a:r>
                        <a:rPr lang="ru-RU" sz="1400" dirty="0" smtClean="0">
                          <a:effectLst/>
                          <a:latin typeface="Times New Roman" pitchFamily="18" charset="0"/>
                          <a:cs typeface="Times New Roman" pitchFamily="18" charset="0"/>
                        </a:rPr>
                        <a:t>/ памятки </a:t>
                      </a:r>
                      <a:r>
                        <a:rPr lang="ru-RU" sz="1400" dirty="0">
                          <a:effectLst/>
                          <a:latin typeface="Times New Roman" pitchFamily="18" charset="0"/>
                          <a:cs typeface="Times New Roman" pitchFamily="18" charset="0"/>
                        </a:rPr>
                        <a:t>для педагогов школы по работе с модулем МСОКО АИС СГО</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 xmlns:a16="http://schemas.microsoft.com/office/drawing/2014/main" val="10002"/>
                  </a:ext>
                </a:extLst>
              </a:tr>
              <a:tr h="1714746">
                <a:tc>
                  <a:txBody>
                    <a:bodyPr/>
                    <a:lstStyle/>
                    <a:p>
                      <a:pPr algn="just">
                        <a:lnSpc>
                          <a:spcPct val="107000"/>
                        </a:lnSpc>
                        <a:spcAft>
                          <a:spcPts val="0"/>
                        </a:spcAft>
                      </a:pPr>
                      <a:r>
                        <a:rPr lang="ru-RU" sz="1400" dirty="0" smtClean="0">
                          <a:effectLst/>
                          <a:latin typeface="Times New Roman" pitchFamily="18" charset="0"/>
                          <a:cs typeface="Times New Roman" pitchFamily="18" charset="0"/>
                        </a:rPr>
                        <a:t>8.</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Организация и проведение обучения педагогов-предметников по использованию модуля МСОКО (разработка плана и шаблона протокола контрольной работы, принципы формирования отчета в модуле МСОКО "Результаты контрольных работ")</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Формирование навыков и умений у педагогов-предметников по формированию протокола контрольной работы в электронном журнале и возможности использования отчетов МСОКО </a:t>
                      </a:r>
                      <a:endParaRPr lang="ru-RU" sz="1200">
                        <a:effectLst/>
                        <a:latin typeface="Times New Roman" pitchFamily="18" charset="0"/>
                        <a:ea typeface="Calibri"/>
                        <a:cs typeface="Times New Roman" pitchFamily="18" charset="0"/>
                      </a:endParaRPr>
                    </a:p>
                  </a:txBody>
                  <a:tcPr marL="27907" marR="27907" marT="0" marB="0"/>
                </a:tc>
                <a:extLst>
                  <a:ext uri="{0D108BD9-81ED-4DB2-BD59-A6C34878D82A}">
                    <a16:rowId xmlns="" xmlns:a16="http://schemas.microsoft.com/office/drawing/2014/main" val="10003"/>
                  </a:ext>
                </a:extLst>
              </a:tr>
              <a:tr h="979855">
                <a:tc>
                  <a:txBody>
                    <a:bodyPr/>
                    <a:lstStyle/>
                    <a:p>
                      <a:pPr algn="just">
                        <a:lnSpc>
                          <a:spcPct val="107000"/>
                        </a:lnSpc>
                        <a:spcAft>
                          <a:spcPts val="0"/>
                        </a:spcAft>
                      </a:pPr>
                      <a:r>
                        <a:rPr lang="ru-RU" sz="1400" dirty="0" smtClean="0">
                          <a:effectLst/>
                          <a:latin typeface="Times New Roman" pitchFamily="18" charset="0"/>
                          <a:cs typeface="Times New Roman" pitchFamily="18" charset="0"/>
                        </a:rPr>
                        <a:t>9.</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Организация и проведение обучения классных руководителей по технологии анализа отчетов, формируемых в модуле МСОКО</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Повышение уровня компетенций классных руководителей по анализу отчетов, формируемых в модуле МСОКО</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 xmlns:a16="http://schemas.microsoft.com/office/drawing/2014/main" val="10004"/>
                  </a:ext>
                </a:extLst>
              </a:tr>
            </a:tbl>
          </a:graphicData>
        </a:graphic>
      </p:graphicFrame>
      <p:sp>
        <p:nvSpPr>
          <p:cNvPr id="5" name="Заголовок 1"/>
          <p:cNvSpPr>
            <a:spLocks noGrp="1"/>
          </p:cNvSpPr>
          <p:nvPr>
            <p:ph type="title"/>
          </p:nvPr>
        </p:nvSpPr>
        <p:spPr>
          <a:xfrm>
            <a:off x="683568" y="198759"/>
            <a:ext cx="7886700" cy="997993"/>
          </a:xfrm>
        </p:spPr>
        <p:txBody>
          <a:bodyPr>
            <a:noAutofit/>
          </a:bodyPr>
          <a:lstStyle/>
          <a:p>
            <a:pPr algn="ctr">
              <a:defRPr/>
            </a:pPr>
            <a:r>
              <a:rPr lang="ru-RU" sz="2000" dirty="0">
                <a:solidFill>
                  <a:srgbClr val="C00000"/>
                </a:solidFill>
                <a:latin typeface="Times New Roman" panose="02020603050405020304" pitchFamily="18" charset="0"/>
                <a:cs typeface="Times New Roman" panose="02020603050405020304" pitchFamily="18" charset="0"/>
              </a:rPr>
              <a:t>Дорожная карта </a:t>
            </a:r>
            <a:r>
              <a:rPr lang="ru-RU" sz="2000" dirty="0" smtClean="0">
                <a:solidFill>
                  <a:srgbClr val="C00000"/>
                </a:solidFill>
                <a:latin typeface="Times New Roman" panose="02020603050405020304" pitchFamily="18" charset="0"/>
                <a:cs typeface="Times New Roman" panose="02020603050405020304" pitchFamily="18" charset="0"/>
              </a:rPr>
              <a:t>по внедрению </a:t>
            </a:r>
            <a:r>
              <a:rPr lang="ru-RU" sz="2000" dirty="0">
                <a:solidFill>
                  <a:srgbClr val="C00000"/>
                </a:solidFill>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p>
        </p:txBody>
      </p:sp>
    </p:spTree>
    <p:extLst>
      <p:ext uri="{BB962C8B-B14F-4D97-AF65-F5344CB8AC3E}">
        <p14:creationId xmlns:p14="http://schemas.microsoft.com/office/powerpoint/2010/main" val="2561796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0168888"/>
              </p:ext>
            </p:extLst>
          </p:nvPr>
        </p:nvGraphicFramePr>
        <p:xfrm>
          <a:off x="567011" y="1148825"/>
          <a:ext cx="8208911" cy="5709175"/>
        </p:xfrm>
        <a:graphic>
          <a:graphicData uri="http://schemas.openxmlformats.org/drawingml/2006/table">
            <a:tbl>
              <a:tblPr firstRow="1" firstCol="1" bandRow="1">
                <a:tableStyleId>{5940675A-B579-460E-94D1-54222C63F5DA}</a:tableStyleId>
              </a:tblPr>
              <a:tblGrid>
                <a:gridCol w="379496">
                  <a:extLst>
                    <a:ext uri="{9D8B030D-6E8A-4147-A177-3AD203B41FA5}">
                      <a16:colId xmlns="" xmlns:a16="http://schemas.microsoft.com/office/drawing/2014/main" val="20000"/>
                    </a:ext>
                  </a:extLst>
                </a:gridCol>
                <a:gridCol w="3652951">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576064">
                  <a:extLst>
                    <a:ext uri="{9D8B030D-6E8A-4147-A177-3AD203B41FA5}">
                      <a16:colId xmlns="" xmlns:a16="http://schemas.microsoft.com/office/drawing/2014/main" val="20003"/>
                    </a:ext>
                  </a:extLst>
                </a:gridCol>
                <a:gridCol w="2952328">
                  <a:extLst>
                    <a:ext uri="{9D8B030D-6E8A-4147-A177-3AD203B41FA5}">
                      <a16:colId xmlns="" xmlns:a16="http://schemas.microsoft.com/office/drawing/2014/main" val="20004"/>
                    </a:ext>
                  </a:extLst>
                </a:gridCol>
              </a:tblGrid>
              <a:tr h="720081">
                <a:tc>
                  <a:txBody>
                    <a:bodyPr/>
                    <a:lstStyle/>
                    <a:p>
                      <a:pPr algn="just">
                        <a:lnSpc>
                          <a:spcPct val="107000"/>
                        </a:lnSpc>
                        <a:spcAft>
                          <a:spcPts val="0"/>
                        </a:spcAft>
                      </a:pPr>
                      <a:r>
                        <a:rPr lang="ru-RU" sz="1400" dirty="0" smtClean="0">
                          <a:effectLst/>
                          <a:latin typeface="Times New Roman" pitchFamily="18" charset="0"/>
                          <a:cs typeface="Times New Roman" pitchFamily="18" charset="0"/>
                        </a:rPr>
                        <a:t>10.</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Информирование родителей/законных представителей обучающихся о возможностях использования модуля МСОКО</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Использование родителями</a:t>
                      </a:r>
                      <a:r>
                        <a:rPr lang="ru-RU" sz="1400" dirty="0" smtClean="0">
                          <a:effectLst/>
                          <a:latin typeface="Times New Roman" pitchFamily="18" charset="0"/>
                          <a:cs typeface="Times New Roman" pitchFamily="18" charset="0"/>
                        </a:rPr>
                        <a:t>/ законными </a:t>
                      </a:r>
                      <a:r>
                        <a:rPr lang="ru-RU" sz="1400" dirty="0">
                          <a:effectLst/>
                          <a:latin typeface="Times New Roman" pitchFamily="18" charset="0"/>
                          <a:cs typeface="Times New Roman" pitchFamily="18" charset="0"/>
                        </a:rPr>
                        <a:t>представителями обучающихся модуля МСОКО</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 xmlns:a16="http://schemas.microsoft.com/office/drawing/2014/main" val="10000"/>
                  </a:ext>
                </a:extLst>
              </a:tr>
              <a:tr h="1143686">
                <a:tc>
                  <a:txBody>
                    <a:bodyPr/>
                    <a:lstStyle/>
                    <a:p>
                      <a:pPr algn="just">
                        <a:lnSpc>
                          <a:spcPct val="107000"/>
                        </a:lnSpc>
                        <a:spcAft>
                          <a:spcPts val="0"/>
                        </a:spcAft>
                      </a:pPr>
                      <a:r>
                        <a:rPr lang="ru-RU" sz="1400" dirty="0" smtClean="0">
                          <a:effectLst/>
                          <a:latin typeface="Times New Roman" pitchFamily="18" charset="0"/>
                          <a:cs typeface="Times New Roman" pitchFamily="18" charset="0"/>
                        </a:rPr>
                        <a:t>11.</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Контроль корректности работы с модулем МСОКО и выявление проблемных зон, связанных с обработкой результатов контрольных работ (заполнение электронного журнала; заполнение протоколов контрольных работ)</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Выявление проблемных зон по работе с модулем МСОКО</a:t>
                      </a:r>
                      <a:endParaRPr lang="ru-RU" sz="1200">
                        <a:effectLst/>
                        <a:latin typeface="Times New Roman" pitchFamily="18" charset="0"/>
                        <a:ea typeface="Calibri"/>
                        <a:cs typeface="Times New Roman" pitchFamily="18" charset="0"/>
                      </a:endParaRPr>
                    </a:p>
                  </a:txBody>
                  <a:tcPr marL="27907" marR="27907" marT="0" marB="0"/>
                </a:tc>
                <a:extLst>
                  <a:ext uri="{0D108BD9-81ED-4DB2-BD59-A6C34878D82A}">
                    <a16:rowId xmlns="" xmlns:a16="http://schemas.microsoft.com/office/drawing/2014/main" val="10001"/>
                  </a:ext>
                </a:extLst>
              </a:tr>
              <a:tr h="953072">
                <a:tc>
                  <a:txBody>
                    <a:bodyPr/>
                    <a:lstStyle/>
                    <a:p>
                      <a:pPr algn="just">
                        <a:lnSpc>
                          <a:spcPct val="107000"/>
                        </a:lnSpc>
                        <a:spcAft>
                          <a:spcPts val="0"/>
                        </a:spcAft>
                      </a:pPr>
                      <a:r>
                        <a:rPr lang="ru-RU" sz="1400" dirty="0" smtClean="0">
                          <a:effectLst/>
                          <a:latin typeface="Times New Roman" pitchFamily="18" charset="0"/>
                          <a:cs typeface="Times New Roman" pitchFamily="18" charset="0"/>
                        </a:rPr>
                        <a:t>12.</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Консультирование педагогов школы по вопросам использования возможностей модуля МСОКО в целях формирования аналитических данных по образовательным результатам обучающихся</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Использование педагогами модуля МСОКО</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 xmlns:a16="http://schemas.microsoft.com/office/drawing/2014/main" val="10002"/>
                  </a:ext>
                </a:extLst>
              </a:tr>
              <a:tr h="1143686">
                <a:tc>
                  <a:txBody>
                    <a:bodyPr/>
                    <a:lstStyle/>
                    <a:p>
                      <a:pPr algn="just">
                        <a:lnSpc>
                          <a:spcPct val="107000"/>
                        </a:lnSpc>
                        <a:spcAft>
                          <a:spcPts val="0"/>
                        </a:spcAft>
                      </a:pPr>
                      <a:r>
                        <a:rPr lang="ru-RU" sz="1400" dirty="0">
                          <a:effectLst/>
                          <a:latin typeface="Times New Roman" pitchFamily="18" charset="0"/>
                          <a:cs typeface="Times New Roman" pitchFamily="18" charset="0"/>
                        </a:rPr>
                        <a:t> </a:t>
                      </a:r>
                      <a:r>
                        <a:rPr lang="ru-RU" sz="1400" dirty="0" smtClean="0">
                          <a:effectLst/>
                          <a:latin typeface="Times New Roman" pitchFamily="18" charset="0"/>
                          <a:cs typeface="Times New Roman" pitchFamily="18" charset="0"/>
                        </a:rPr>
                        <a:t>13.</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Выгрузка отчетов из модуля МСОКО по итогам I и II полугодия  учебного года и формирование информационной справки по результатам освоения обучающимися ООП</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Формирование электронной базы отчетов из модуля МСОКО и подготовка информационной справки по результатам освоения обучающимися ООП</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 xmlns:a16="http://schemas.microsoft.com/office/drawing/2014/main" val="10003"/>
                  </a:ext>
                </a:extLst>
              </a:tr>
              <a:tr h="1334300">
                <a:tc>
                  <a:txBody>
                    <a:bodyPr/>
                    <a:lstStyle/>
                    <a:p>
                      <a:pPr algn="just">
                        <a:lnSpc>
                          <a:spcPct val="107000"/>
                        </a:lnSpc>
                        <a:spcAft>
                          <a:spcPts val="0"/>
                        </a:spcAft>
                      </a:pPr>
                      <a:r>
                        <a:rPr lang="ru-RU" sz="1400" dirty="0" smtClean="0">
                          <a:effectLst/>
                          <a:latin typeface="Times New Roman" pitchFamily="18" charset="0"/>
                          <a:cs typeface="Times New Roman" pitchFamily="18" charset="0"/>
                        </a:rPr>
                        <a:t>14.</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Подготовка плана мероприятий, направленных на повышение качества образования на основе информационной справки по результатам освоения обучающимися ООП</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27907" marR="2790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План мероприятий, направленных на повышение качества образования на основе информационной справки по результатам освоения обучающимися ООП</a:t>
                      </a:r>
                      <a:endParaRPr lang="ru-RU" sz="1200" dirty="0">
                        <a:effectLst/>
                        <a:latin typeface="Times New Roman" pitchFamily="18" charset="0"/>
                        <a:ea typeface="Calibri"/>
                        <a:cs typeface="Times New Roman" pitchFamily="18" charset="0"/>
                      </a:endParaRPr>
                    </a:p>
                  </a:txBody>
                  <a:tcPr marL="27907" marR="27907" marT="0" marB="0"/>
                </a:tc>
                <a:extLst>
                  <a:ext uri="{0D108BD9-81ED-4DB2-BD59-A6C34878D82A}">
                    <a16:rowId xmlns="" xmlns:a16="http://schemas.microsoft.com/office/drawing/2014/main" val="10004"/>
                  </a:ext>
                </a:extLst>
              </a:tr>
            </a:tbl>
          </a:graphicData>
        </a:graphic>
      </p:graphicFrame>
      <p:sp>
        <p:nvSpPr>
          <p:cNvPr id="3" name="Заголовок 1"/>
          <p:cNvSpPr>
            <a:spLocks noGrp="1"/>
          </p:cNvSpPr>
          <p:nvPr>
            <p:ph type="title"/>
          </p:nvPr>
        </p:nvSpPr>
        <p:spPr>
          <a:xfrm>
            <a:off x="251520" y="365127"/>
            <a:ext cx="8263830" cy="615602"/>
          </a:xfrm>
        </p:spPr>
        <p:txBody>
          <a:bodyPr>
            <a:noAutofit/>
          </a:bodyPr>
          <a:lstStyle/>
          <a:p>
            <a:pPr algn="ctr">
              <a:defRPr/>
            </a:pPr>
            <a:r>
              <a:rPr lang="ru-RU" sz="2000" dirty="0">
                <a:solidFill>
                  <a:srgbClr val="C00000"/>
                </a:solidFill>
                <a:latin typeface="Times New Roman" panose="02020603050405020304" pitchFamily="18" charset="0"/>
                <a:cs typeface="Times New Roman" panose="02020603050405020304" pitchFamily="18" charset="0"/>
              </a:rPr>
              <a:t>Дорожная карта </a:t>
            </a:r>
            <a:r>
              <a:rPr lang="ru-RU" sz="2000" dirty="0" smtClean="0">
                <a:solidFill>
                  <a:srgbClr val="C00000"/>
                </a:solidFill>
                <a:latin typeface="Times New Roman" panose="02020603050405020304" pitchFamily="18" charset="0"/>
                <a:cs typeface="Times New Roman" panose="02020603050405020304" pitchFamily="18" charset="0"/>
              </a:rPr>
              <a:t>по внедрению </a:t>
            </a:r>
            <a:r>
              <a:rPr lang="ru-RU" sz="2000" dirty="0">
                <a:solidFill>
                  <a:srgbClr val="C00000"/>
                </a:solidFill>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p>
        </p:txBody>
      </p:sp>
    </p:spTree>
    <p:extLst>
      <p:ext uri="{BB962C8B-B14F-4D97-AF65-F5344CB8AC3E}">
        <p14:creationId xmlns:p14="http://schemas.microsoft.com/office/powerpoint/2010/main" val="1297095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8673998"/>
              </p:ext>
            </p:extLst>
          </p:nvPr>
        </p:nvGraphicFramePr>
        <p:xfrm>
          <a:off x="395538" y="1412776"/>
          <a:ext cx="8424934" cy="4005444"/>
        </p:xfrm>
        <a:graphic>
          <a:graphicData uri="http://schemas.openxmlformats.org/drawingml/2006/table">
            <a:tbl>
              <a:tblPr firstRow="1" firstCol="1" bandRow="1">
                <a:tableStyleId>{5940675A-B579-460E-94D1-54222C63F5DA}</a:tableStyleId>
              </a:tblPr>
              <a:tblGrid>
                <a:gridCol w="330171">
                  <a:extLst>
                    <a:ext uri="{9D8B030D-6E8A-4147-A177-3AD203B41FA5}">
                      <a16:colId xmlns="" xmlns:a16="http://schemas.microsoft.com/office/drawing/2014/main" val="20000"/>
                    </a:ext>
                  </a:extLst>
                </a:gridCol>
                <a:gridCol w="2704465">
                  <a:extLst>
                    <a:ext uri="{9D8B030D-6E8A-4147-A177-3AD203B41FA5}">
                      <a16:colId xmlns="" xmlns:a16="http://schemas.microsoft.com/office/drawing/2014/main" val="20001"/>
                    </a:ext>
                  </a:extLst>
                </a:gridCol>
                <a:gridCol w="693114">
                  <a:extLst>
                    <a:ext uri="{9D8B030D-6E8A-4147-A177-3AD203B41FA5}">
                      <a16:colId xmlns="" xmlns:a16="http://schemas.microsoft.com/office/drawing/2014/main" val="20002"/>
                    </a:ext>
                  </a:extLst>
                </a:gridCol>
                <a:gridCol w="1191061">
                  <a:extLst>
                    <a:ext uri="{9D8B030D-6E8A-4147-A177-3AD203B41FA5}">
                      <a16:colId xmlns="" xmlns:a16="http://schemas.microsoft.com/office/drawing/2014/main" val="20003"/>
                    </a:ext>
                  </a:extLst>
                </a:gridCol>
                <a:gridCol w="3506123">
                  <a:extLst>
                    <a:ext uri="{9D8B030D-6E8A-4147-A177-3AD203B41FA5}">
                      <a16:colId xmlns="" xmlns:a16="http://schemas.microsoft.com/office/drawing/2014/main" val="20004"/>
                    </a:ext>
                  </a:extLst>
                </a:gridCol>
              </a:tblGrid>
              <a:tr h="432048">
                <a:tc gridSpan="5">
                  <a:txBody>
                    <a:bodyPr/>
                    <a:lstStyle/>
                    <a:p>
                      <a:pPr algn="ctr">
                        <a:lnSpc>
                          <a:spcPct val="107000"/>
                        </a:lnSpc>
                        <a:spcAft>
                          <a:spcPts val="0"/>
                        </a:spcAft>
                      </a:pPr>
                      <a:r>
                        <a:rPr lang="en-US" sz="1400" b="1" dirty="0">
                          <a:effectLst/>
                          <a:latin typeface="Times New Roman" pitchFamily="18" charset="0"/>
                          <a:cs typeface="Times New Roman" pitchFamily="18" charset="0"/>
                        </a:rPr>
                        <a:t>III</a:t>
                      </a:r>
                      <a:r>
                        <a:rPr lang="ru-RU" sz="1400" b="1" dirty="0">
                          <a:effectLst/>
                          <a:latin typeface="Times New Roman" pitchFamily="18" charset="0"/>
                          <a:cs typeface="Times New Roman" pitchFamily="18" charset="0"/>
                        </a:rPr>
                        <a:t>  этап. Рефлексивный (май-июнь </a:t>
                      </a:r>
                      <a:r>
                        <a:rPr lang="ru-RU" sz="1400" b="1" dirty="0" smtClean="0">
                          <a:effectLst/>
                          <a:latin typeface="Times New Roman" pitchFamily="18" charset="0"/>
                          <a:cs typeface="Times New Roman" pitchFamily="18" charset="0"/>
                        </a:rPr>
                        <a:t>2019)</a:t>
                      </a:r>
                      <a:endParaRPr lang="ru-RU" sz="1200" b="1" dirty="0">
                        <a:effectLst/>
                        <a:latin typeface="Times New Roman" pitchFamily="18" charset="0"/>
                        <a:ea typeface="Calibri"/>
                        <a:cs typeface="Times New Roman" pitchFamily="18" charset="0"/>
                      </a:endParaRPr>
                    </a:p>
                  </a:txBody>
                  <a:tcPr marL="46977" marR="46977"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10000"/>
                  </a:ext>
                </a:extLst>
              </a:tr>
              <a:tr h="922602">
                <a:tc>
                  <a:txBody>
                    <a:bodyPr/>
                    <a:lstStyle/>
                    <a:p>
                      <a:pPr algn="just">
                        <a:lnSpc>
                          <a:spcPct val="107000"/>
                        </a:lnSpc>
                        <a:spcAft>
                          <a:spcPts val="0"/>
                        </a:spcAft>
                      </a:pPr>
                      <a:r>
                        <a:rPr lang="ru-RU" sz="1400" dirty="0" smtClean="0">
                          <a:effectLst/>
                          <a:latin typeface="Times New Roman" pitchFamily="18" charset="0"/>
                          <a:cs typeface="Times New Roman" pitchFamily="18" charset="0"/>
                        </a:rPr>
                        <a:t>15.</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Формирование электронной базы отчетов из модуля МСОКО АИС СГО  </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Наличие электронной базы отчетов из модуля МСОКО АИС СГО по итогам I и II полугодия  </a:t>
                      </a:r>
                      <a:r>
                        <a:rPr lang="ru-RU" sz="1400" dirty="0" smtClean="0">
                          <a:effectLst/>
                          <a:latin typeface="Times New Roman" pitchFamily="18" charset="0"/>
                          <a:cs typeface="Times New Roman" pitchFamily="18" charset="0"/>
                        </a:rPr>
                        <a:t>2018/2019 </a:t>
                      </a:r>
                      <a:r>
                        <a:rPr lang="ru-RU" sz="1400" dirty="0">
                          <a:effectLst/>
                          <a:latin typeface="Times New Roman" pitchFamily="18" charset="0"/>
                          <a:cs typeface="Times New Roman" pitchFamily="18" charset="0"/>
                        </a:rPr>
                        <a:t>учебного года </a:t>
                      </a:r>
                      <a:endParaRPr lang="ru-RU" sz="1200" dirty="0">
                        <a:effectLst/>
                        <a:latin typeface="Times New Roman" pitchFamily="18" charset="0"/>
                        <a:ea typeface="Calibri"/>
                        <a:cs typeface="Times New Roman" pitchFamily="18" charset="0"/>
                      </a:endParaRPr>
                    </a:p>
                  </a:txBody>
                  <a:tcPr marL="46977" marR="46977" marT="0" marB="0"/>
                </a:tc>
                <a:extLst>
                  <a:ext uri="{0D108BD9-81ED-4DB2-BD59-A6C34878D82A}">
                    <a16:rowId xmlns="" xmlns:a16="http://schemas.microsoft.com/office/drawing/2014/main" val="10001"/>
                  </a:ext>
                </a:extLst>
              </a:tr>
              <a:tr h="1444660">
                <a:tc>
                  <a:txBody>
                    <a:bodyPr/>
                    <a:lstStyle/>
                    <a:p>
                      <a:pPr algn="just">
                        <a:lnSpc>
                          <a:spcPct val="107000"/>
                        </a:lnSpc>
                        <a:spcAft>
                          <a:spcPts val="0"/>
                        </a:spcAft>
                      </a:pPr>
                      <a:r>
                        <a:rPr lang="ru-RU" sz="1400" dirty="0" smtClean="0">
                          <a:effectLst/>
                          <a:latin typeface="Times New Roman" pitchFamily="18" charset="0"/>
                          <a:cs typeface="Times New Roman" pitchFamily="18" charset="0"/>
                        </a:rPr>
                        <a:t>16.</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Подготовка статьи по результатам внедрения модуля МСОКО АИС СГО в систему внутренней оценки качества образования школы и размещение на сайте образовательной организации</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a:effectLst/>
                          <a:latin typeface="Times New Roman" pitchFamily="18" charset="0"/>
                          <a:cs typeface="Times New Roman" pitchFamily="18" charset="0"/>
                        </a:rPr>
                        <a:t> </a:t>
                      </a:r>
                      <a:endParaRPr lang="ru-RU" sz="120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a:effectLst/>
                          <a:latin typeface="Times New Roman" pitchFamily="18" charset="0"/>
                          <a:cs typeface="Times New Roman" pitchFamily="18" charset="0"/>
                        </a:rPr>
                        <a:t>Информирование общественности о результатах внедрения модуля МСОКО АИС СГО в систему внутренней оценки качества образования школы</a:t>
                      </a:r>
                      <a:endParaRPr lang="ru-RU" sz="1200">
                        <a:effectLst/>
                        <a:latin typeface="Times New Roman" pitchFamily="18" charset="0"/>
                        <a:ea typeface="Calibri"/>
                        <a:cs typeface="Times New Roman" pitchFamily="18" charset="0"/>
                      </a:endParaRPr>
                    </a:p>
                  </a:txBody>
                  <a:tcPr marL="46977" marR="46977" marT="0" marB="0"/>
                </a:tc>
                <a:extLst>
                  <a:ext uri="{0D108BD9-81ED-4DB2-BD59-A6C34878D82A}">
                    <a16:rowId xmlns="" xmlns:a16="http://schemas.microsoft.com/office/drawing/2014/main" val="10002"/>
                  </a:ext>
                </a:extLst>
              </a:tr>
              <a:tr h="1206134">
                <a:tc>
                  <a:txBody>
                    <a:bodyPr/>
                    <a:lstStyle/>
                    <a:p>
                      <a:pPr algn="just">
                        <a:lnSpc>
                          <a:spcPct val="107000"/>
                        </a:lnSpc>
                        <a:spcAft>
                          <a:spcPts val="0"/>
                        </a:spcAft>
                      </a:pPr>
                      <a:r>
                        <a:rPr lang="ru-RU" sz="1400" dirty="0" smtClean="0">
                          <a:effectLst/>
                          <a:latin typeface="Times New Roman" pitchFamily="18" charset="0"/>
                          <a:cs typeface="Times New Roman" pitchFamily="18" charset="0"/>
                        </a:rPr>
                        <a:t>17.</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Работа с модулем МСОКО АИС СГО в штатном режиме</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 </a:t>
                      </a:r>
                      <a:endParaRPr lang="ru-RU" sz="1200" dirty="0">
                        <a:effectLst/>
                        <a:latin typeface="Times New Roman" pitchFamily="18" charset="0"/>
                        <a:ea typeface="Calibri"/>
                        <a:cs typeface="Times New Roman" pitchFamily="18" charset="0"/>
                      </a:endParaRPr>
                    </a:p>
                  </a:txBody>
                  <a:tcPr marL="46977" marR="46977" marT="0" marB="0"/>
                </a:tc>
                <a:tc>
                  <a:txBody>
                    <a:bodyPr/>
                    <a:lstStyle/>
                    <a:p>
                      <a:pPr algn="just">
                        <a:lnSpc>
                          <a:spcPct val="107000"/>
                        </a:lnSpc>
                        <a:spcAft>
                          <a:spcPts val="0"/>
                        </a:spcAft>
                      </a:pPr>
                      <a:r>
                        <a:rPr lang="ru-RU" sz="1400" dirty="0">
                          <a:effectLst/>
                          <a:latin typeface="Times New Roman" pitchFamily="18" charset="0"/>
                          <a:cs typeface="Times New Roman" pitchFamily="18" charset="0"/>
                        </a:rPr>
                        <a:t>Использование возможностей модуля МСОКО АИС СГО в целях повышения качества образовательных результатов обучающихся</a:t>
                      </a:r>
                      <a:endParaRPr lang="ru-RU" sz="1200" dirty="0">
                        <a:effectLst/>
                        <a:latin typeface="Times New Roman" pitchFamily="18" charset="0"/>
                        <a:ea typeface="Calibri"/>
                        <a:cs typeface="Times New Roman" pitchFamily="18" charset="0"/>
                      </a:endParaRPr>
                    </a:p>
                  </a:txBody>
                  <a:tcPr marL="46977" marR="46977" marT="0" marB="0"/>
                </a:tc>
                <a:extLst>
                  <a:ext uri="{0D108BD9-81ED-4DB2-BD59-A6C34878D82A}">
                    <a16:rowId xmlns="" xmlns:a16="http://schemas.microsoft.com/office/drawing/2014/main" val="10003"/>
                  </a:ext>
                </a:extLst>
              </a:tr>
            </a:tbl>
          </a:graphicData>
        </a:graphic>
      </p:graphicFrame>
      <p:sp>
        <p:nvSpPr>
          <p:cNvPr id="3" name="Заголовок 1"/>
          <p:cNvSpPr>
            <a:spLocks noGrp="1"/>
          </p:cNvSpPr>
          <p:nvPr>
            <p:ph type="title"/>
          </p:nvPr>
        </p:nvSpPr>
        <p:spPr>
          <a:xfrm>
            <a:off x="539552" y="365127"/>
            <a:ext cx="7975798" cy="615602"/>
          </a:xfrm>
        </p:spPr>
        <p:txBody>
          <a:bodyPr>
            <a:noAutofit/>
          </a:bodyPr>
          <a:lstStyle/>
          <a:p>
            <a:pPr algn="ctr">
              <a:defRPr/>
            </a:pPr>
            <a:r>
              <a:rPr lang="ru-RU" sz="2000" dirty="0">
                <a:solidFill>
                  <a:srgbClr val="C00000"/>
                </a:solidFill>
                <a:latin typeface="Times New Roman" panose="02020603050405020304" pitchFamily="18" charset="0"/>
                <a:cs typeface="Times New Roman" panose="02020603050405020304" pitchFamily="18" charset="0"/>
              </a:rPr>
              <a:t>Дорожная карта </a:t>
            </a:r>
            <a:r>
              <a:rPr lang="ru-RU" sz="2000" dirty="0" smtClean="0">
                <a:solidFill>
                  <a:srgbClr val="C00000"/>
                </a:solidFill>
                <a:latin typeface="Times New Roman" panose="02020603050405020304" pitchFamily="18" charset="0"/>
                <a:cs typeface="Times New Roman" panose="02020603050405020304" pitchFamily="18" charset="0"/>
              </a:rPr>
              <a:t>по внедрению </a:t>
            </a:r>
            <a:r>
              <a:rPr lang="ru-RU" sz="2000" dirty="0">
                <a:solidFill>
                  <a:srgbClr val="C00000"/>
                </a:solidFill>
                <a:latin typeface="Times New Roman" panose="02020603050405020304" pitchFamily="18" charset="0"/>
                <a:cs typeface="Times New Roman" panose="02020603050405020304" pitchFamily="18" charset="0"/>
              </a:rPr>
              <a:t>в систему внутренней оценки качества образования модуля «Многоуровневая система оценки качества образования» АИС «Сетевой город. Образование» (МСОКО)</a:t>
            </a:r>
          </a:p>
        </p:txBody>
      </p:sp>
    </p:spTree>
    <p:extLst>
      <p:ext uri="{BB962C8B-B14F-4D97-AF65-F5344CB8AC3E}">
        <p14:creationId xmlns:p14="http://schemas.microsoft.com/office/powerpoint/2010/main" val="4175078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2072</TotalTime>
  <Words>4309</Words>
  <Application>Microsoft Office PowerPoint</Application>
  <PresentationFormat>Экран (4:3)</PresentationFormat>
  <Paragraphs>459</Paragraphs>
  <Slides>44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44</vt:i4>
      </vt:variant>
    </vt:vector>
  </HeadingPairs>
  <TitlesOfParts>
    <vt:vector size="51" baseType="lpstr">
      <vt:lpstr>Arial</vt:lpstr>
      <vt:lpstr>Calibri</vt:lpstr>
      <vt:lpstr>Calibri (Основной текст)</vt:lpstr>
      <vt:lpstr>Calibri Light</vt:lpstr>
      <vt:lpstr>Times New Roman</vt:lpstr>
      <vt:lpstr>Wingdings</vt:lpstr>
      <vt:lpstr>Тема Office</vt:lpstr>
      <vt:lpstr>Презентация PowerPoint</vt:lpstr>
      <vt:lpstr>Презентация PowerPoint</vt:lpstr>
      <vt:lpstr>Презентация PowerPoint</vt:lpstr>
      <vt:lpstr>Локальные нормативные акты образовательной организации, регламентирующие ВСОКО</vt:lpstr>
      <vt:lpstr> </vt:lpstr>
      <vt:lpstr>Дорожная карта по внедрению в систему внутренней оценки качества образования модуля «Многоуровневая система оценки качества образования» АИС «Сетевой город. Образование» (МСОКО)</vt:lpstr>
      <vt:lpstr>Дорожная карта по внедрению в систему внутренней оценки качества образования модуля «Многоуровневая система оценки качества образования» АИС «Сетевой город. Образование» (МСОКО)</vt:lpstr>
      <vt:lpstr>Дорожная карта по внедрению в систему внутренней оценки качества образования модуля «Многоуровневая система оценки качества образования» АИС «Сетевой город. Образование» (МСОКО)</vt:lpstr>
      <vt:lpstr>Дорожная карта по внедрению в систему внутренней оценки качества образования модуля «Многоуровневая система оценки качества образования» АИС «Сетевой город. Образование» (МСОКО)</vt:lpstr>
      <vt:lpstr>Положение о внутренней системе оценки качества образования образовательной организации  </vt:lpstr>
      <vt:lpstr>Примерная структура  Положения о внутренней системе оценки качества образования образовательной организации</vt:lpstr>
      <vt:lpstr>Положение о внутренней системе оценки качества образования образовательной организации Общие положения</vt:lpstr>
      <vt:lpstr>Положение о внутренней системе оценки качества образования образовательной организации  Основные  цели,  задачи, принципы   функционирования внутренней  системы оценки  качества   ОО</vt:lpstr>
      <vt:lpstr>Положение о внутренней системе оценки качества образования образовательной организации   Оценка реализации основной образовательной программы ОО</vt:lpstr>
      <vt:lpstr>Положение о внутренней системе оценки качества образования образовательной организации    Оценка реализации основной образовательной программы ОО</vt:lpstr>
      <vt:lpstr>Положение о внутренней системе оценки качества образования образовательной организации   Оценка уровня достижения учащимися планируемых результатов освоения ООП ОО</vt:lpstr>
      <vt:lpstr>  Положение о текущем контроле успеваемости и промежуточной  аттестации обучающихся, установление их форм, периодичности и порядка проведения  </vt:lpstr>
      <vt:lpstr>   Методические рекомендации об осуществлении текущего контроля и промежуточной аттестации обучающихся, разработанные ГБУ ДПО ЧИППКРО    </vt:lpstr>
      <vt:lpstr>  Примерная структура  Положения о текущем контроле успеваемости и промежуточной  аттестации обучающихся, установление их форм, периодичности и порядка проведения  </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2. Содержание, формы, порядок проведения текущего контроля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3. Содержание, формы, порядок проведения промежуточной аттестации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3. Содержание, формы, порядок проведения промежуточной аттестации обучающихся  </vt:lpstr>
      <vt:lpstr>Положение о текущем контроле успеваемости и промежуточной  аттестации обучающихся, установление их форм, периодичности и порядка проведения  3. Содержание, формы, порядок проведения промежуточной аттестации обучающихся  </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 </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Критерии оценивания</vt:lpstr>
      <vt:lpstr>Положение о текущем контроле успеваемости и промежуточной  аттестации обучающихся, установление их форм, периодичности и порядка проведения    Права и 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Права и 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vt:lpstr>
      <vt:lpstr>Положение о текущем контроле успеваемости и промежуточной  аттестации обучающихся, установление их форм, периодичности и порядка проведения   Права и обязанности и ответственность участников образовательного процесса при организации текущего контроля успеваемости и промежуточной  аттестации обучающихся</vt:lpstr>
      <vt:lpstr>План внутренней системы оценки качества образования</vt:lpstr>
      <vt:lpstr>В локальных актах образовательной организации: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отчётов модуля МСОКО в работе зам.директора по УР</dc:title>
  <dc:creator>talapova</dc:creator>
  <cp:lastModifiedBy>Татьяна</cp:lastModifiedBy>
  <cp:revision>180</cp:revision>
  <dcterms:created xsi:type="dcterms:W3CDTF">2017-10-23T10:02:10Z</dcterms:created>
  <dcterms:modified xsi:type="dcterms:W3CDTF">2019-08-13T12:48:06Z</dcterms:modified>
</cp:coreProperties>
</file>